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268" r:id="rId3"/>
    <p:sldId id="269" r:id="rId4"/>
    <p:sldId id="270" r:id="rId5"/>
    <p:sldId id="273" r:id="rId6"/>
    <p:sldId id="274" r:id="rId7"/>
    <p:sldId id="275" r:id="rId8"/>
    <p:sldId id="276" r:id="rId9"/>
    <p:sldId id="277" r:id="rId10"/>
    <p:sldId id="278" r:id="rId11"/>
    <p:sldId id="279" r:id="rId12"/>
    <p:sldId id="256" r:id="rId13"/>
    <p:sldId id="257" r:id="rId14"/>
    <p:sldId id="280" r:id="rId15"/>
    <p:sldId id="281" r:id="rId16"/>
    <p:sldId id="282" r:id="rId17"/>
    <p:sldId id="283" r:id="rId18"/>
    <p:sldId id="284" r:id="rId19"/>
    <p:sldId id="285" r:id="rId20"/>
    <p:sldId id="286" r:id="rId21"/>
    <p:sldId id="258" r:id="rId22"/>
    <p:sldId id="259" r:id="rId23"/>
    <p:sldId id="260" r:id="rId24"/>
    <p:sldId id="263" r:id="rId25"/>
    <p:sldId id="261" r:id="rId26"/>
    <p:sldId id="262" r:id="rId27"/>
    <p:sldId id="264" r:id="rId28"/>
    <p:sldId id="266"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60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B4C71EC6-210F-42DE-9C53-41977AD35B3D}" type="datetimeFigureOut">
              <a:rPr lang="ru-RU" smtClean="0"/>
              <a:t>27.02.2018</a:t>
            </a:fld>
            <a:endParaRPr lang="ru-RU"/>
          </a:p>
        </p:txBody>
      </p:sp>
      <p:sp>
        <p:nvSpPr>
          <p:cNvPr id="16" name="Номер слайда 15"/>
          <p:cNvSpPr>
            <a:spLocks noGrp="1"/>
          </p:cNvSpPr>
          <p:nvPr>
            <p:ph type="sldNum" sz="quarter" idx="11"/>
          </p:nvPr>
        </p:nvSpPr>
        <p:spPr/>
        <p:txBody>
          <a:bodyPr/>
          <a:lstStyle/>
          <a:p>
            <a:fld id="{B19B0651-EE4F-4900-A07F-96A6BFA9D0F0}"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B4C71EC6-210F-42DE-9C53-41977AD35B3D}" type="datetimeFigureOut">
              <a:rPr lang="ru-RU" smtClean="0"/>
              <a:t>27.02.2018</a:t>
            </a:fld>
            <a:endParaRPr lang="ru-RU"/>
          </a:p>
        </p:txBody>
      </p:sp>
      <p:sp>
        <p:nvSpPr>
          <p:cNvPr id="15" name="Номер слайда 14"/>
          <p:cNvSpPr>
            <a:spLocks noGrp="1"/>
          </p:cNvSpPr>
          <p:nvPr>
            <p:ph type="sldNum" sz="quarter" idx="15"/>
          </p:nvPr>
        </p:nvSpPr>
        <p:spPr/>
        <p:txBody>
          <a:bodyPr/>
          <a:lstStyle>
            <a:lvl1pPr algn="ctr">
              <a:defRPr/>
            </a:lvl1pPr>
          </a:lstStyle>
          <a:p>
            <a:fld id="{B19B0651-EE4F-4900-A07F-96A6BFA9D0F0}"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B4C71EC6-210F-42DE-9C53-41977AD35B3D}" type="datetimeFigureOut">
              <a:rPr lang="ru-RU" smtClean="0"/>
              <a:t>27.02.2018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B4C71EC6-210F-42DE-9C53-41977AD35B3D}" type="datetimeFigureOut">
              <a:rPr lang="ru-RU" smtClean="0"/>
              <a:t>27.02.2018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B4C71EC6-210F-42DE-9C53-41977AD35B3D}" type="datetimeFigureOut">
              <a:rPr lang="ru-RU" smtClean="0"/>
              <a:t>27.02.2018</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C71EC6-210F-42DE-9C53-41977AD35B3D}" type="datetimeFigureOut">
              <a:rPr lang="ru-RU" smtClean="0"/>
              <a:t>27.02.2018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27.02.2018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B4C71EC6-210F-42DE-9C53-41977AD35B3D}" type="datetimeFigureOut">
              <a:rPr lang="ru-RU" smtClean="0"/>
              <a:t>27.02.2018</a:t>
            </a:fld>
            <a:endParaRPr lang="ru-RU"/>
          </a:p>
        </p:txBody>
      </p:sp>
      <p:sp>
        <p:nvSpPr>
          <p:cNvPr id="9" name="Номер слайда 8"/>
          <p:cNvSpPr>
            <a:spLocks noGrp="1"/>
          </p:cNvSpPr>
          <p:nvPr>
            <p:ph type="sldNum" sz="quarter" idx="15"/>
          </p:nvPr>
        </p:nvSpPr>
        <p:spPr/>
        <p:txBody>
          <a:bodyPr/>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B4C71EC6-210F-42DE-9C53-41977AD35B3D}" type="datetimeFigureOut">
              <a:rPr lang="ru-RU" smtClean="0"/>
              <a:t>27.02.2018</a:t>
            </a:fld>
            <a:endParaRPr lang="ru-RU"/>
          </a:p>
        </p:txBody>
      </p:sp>
      <p:sp>
        <p:nvSpPr>
          <p:cNvPr id="9" name="Номер слайда 8"/>
          <p:cNvSpPr>
            <a:spLocks noGrp="1"/>
          </p:cNvSpPr>
          <p:nvPr>
            <p:ph type="sldNum" sz="quarter" idx="11"/>
          </p:nvPr>
        </p:nvSpPr>
        <p:spPr/>
        <p:txBody>
          <a:bodyPr/>
          <a:lstStyle/>
          <a:p>
            <a:fld id="{B19B0651-EE4F-4900-A07F-96A6BFA9D0F0}"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C71EC6-210F-42DE-9C53-41977AD35B3D}" type="datetimeFigureOut">
              <a:rPr lang="ru-RU" smtClean="0"/>
              <a:t>27.02.2018</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19B0651-EE4F-4900-A07F-96A6BFA9D0F0}"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457200" y="3789040"/>
            <a:ext cx="8305800" cy="2736304"/>
          </a:xfrm>
        </p:spPr>
        <p:txBody>
          <a:bodyPr/>
          <a:lstStyle/>
          <a:p>
            <a:pPr indent="432000" algn="just"/>
            <a:r>
              <a:rPr lang="ru-RU" b="1" i="1" dirty="0">
                <a:solidFill>
                  <a:srgbClr val="FFFF00"/>
                </a:solidFill>
                <a:latin typeface="Times New Roman" panose="02020603050405020304" pitchFamily="18" charset="0"/>
                <a:cs typeface="Times New Roman" panose="02020603050405020304" pitchFamily="18" charset="0"/>
              </a:rPr>
              <a:t>Диагностика автомобильных дорог </a:t>
            </a:r>
            <a:r>
              <a:rPr lang="ru-RU" dirty="0">
                <a:solidFill>
                  <a:schemeClr val="tx1"/>
                </a:solidFill>
                <a:latin typeface="Times New Roman" panose="02020603050405020304" pitchFamily="18" charset="0"/>
                <a:cs typeface="Times New Roman" panose="02020603050405020304" pitchFamily="18" charset="0"/>
              </a:rPr>
              <a:t>– обследование, сбор и анализ информации о параметрах, характеристиках и условиях функционирования дорог и дорожных сооружений, наличии дефектов и причин их появления, характеристиках транспортных потоков, необходимой для оценки и прогноза состояния дорог и дорожных сооружений в процессе дальнейшей эксплуатации.</a:t>
            </a:r>
          </a:p>
        </p:txBody>
      </p:sp>
      <p:sp>
        <p:nvSpPr>
          <p:cNvPr id="3" name="Заголовок 2"/>
          <p:cNvSpPr>
            <a:spLocks noGrp="1"/>
          </p:cNvSpPr>
          <p:nvPr>
            <p:ph type="ctrTitle"/>
          </p:nvPr>
        </p:nvSpPr>
        <p:spPr>
          <a:xfrm>
            <a:off x="468319" y="620688"/>
            <a:ext cx="8305800" cy="1981200"/>
          </a:xfrm>
        </p:spPr>
        <p:txBody>
          <a:bodyPr/>
          <a:lstStyle/>
          <a:p>
            <a:r>
              <a:rPr lang="ru-RU" sz="3200" b="1" dirty="0" smtClean="0">
                <a:effectLst/>
                <a:latin typeface="Times New Roman" panose="02020603050405020304" pitchFamily="18" charset="0"/>
                <a:cs typeface="Times New Roman" panose="02020603050405020304" pitchFamily="18" charset="0"/>
              </a:rPr>
              <a:t>ЦЕЛЬ И ЗАДАЧИ ДИАГНОСТИКИ АВТОМОБИЛЬНЫХ ДОРОГ</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2845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908720"/>
            <a:ext cx="8229600" cy="5187280"/>
          </a:xfrm>
        </p:spPr>
        <p:txBody>
          <a:bodyPr>
            <a:normAutofit/>
          </a:bodyPr>
          <a:lstStyle/>
          <a:p>
            <a:pPr marL="0" indent="432000" algn="just">
              <a:buNone/>
            </a:pPr>
            <a:r>
              <a:rPr lang="ru-RU" sz="2400" b="1" dirty="0">
                <a:solidFill>
                  <a:srgbClr val="FFFF00"/>
                </a:solidFill>
                <a:latin typeface="Times New Roman" panose="02020603050405020304" pitchFamily="18" charset="0"/>
                <a:cs typeface="Times New Roman" panose="02020603050405020304" pitchFamily="18" charset="0"/>
              </a:rPr>
              <a:t>Целью диагностики автомобильных дорог является </a:t>
            </a:r>
            <a:r>
              <a:rPr lang="ru-RU" sz="2400" dirty="0">
                <a:latin typeface="Times New Roman" panose="02020603050405020304" pitchFamily="18" charset="0"/>
                <a:cs typeface="Times New Roman" panose="02020603050405020304" pitchFamily="18" charset="0"/>
              </a:rPr>
              <a:t>получение полной и объективной информации об их состоянии для обеспечения эффективного решения задач, связанных с обеспечением и поддержанием высоких потребительских свойств эксплуатируемых автомобильных дорог, к которым относятся основные транспортно-эксплуатационные показатели, вытекающие из функционального назначения автомобильных дорог как транспортных сооружений. Оценка состояния дорог и планирование ремонтных работ по этим критериям позволяют соединить интересы дорожной отрасли и пользователей дорог.</a:t>
            </a:r>
          </a:p>
          <a:p>
            <a:pPr marL="0" indent="0">
              <a:buNone/>
            </a:pPr>
            <a:endParaRPr lang="ru-RU" dirty="0"/>
          </a:p>
        </p:txBody>
      </p:sp>
    </p:spTree>
    <p:extLst>
      <p:ext uri="{BB962C8B-B14F-4D97-AF65-F5344CB8AC3E}">
        <p14:creationId xmlns:p14="http://schemas.microsoft.com/office/powerpoint/2010/main" val="3553340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9935" y="4509120"/>
            <a:ext cx="8229600" cy="1226840"/>
          </a:xfrm>
        </p:spPr>
        <p:txBody>
          <a:bodyPr>
            <a:normAutofit/>
          </a:bodyPr>
          <a:lstStyle/>
          <a:p>
            <a:pPr marL="0" indent="0">
              <a:buNone/>
            </a:pPr>
            <a:r>
              <a:rPr lang="ru-RU" sz="2200" dirty="0">
                <a:latin typeface="Times New Roman" panose="02020603050405020304" pitchFamily="18" charset="0"/>
                <a:cs typeface="Times New Roman" panose="02020603050405020304" pitchFamily="18" charset="0"/>
              </a:rPr>
              <a:t>Рис. 4.1. Планирование и выполнение ремонтных работ на основе результатов диагностики автомобильных дорог</a:t>
            </a:r>
          </a:p>
        </p:txBody>
      </p:sp>
      <p:pic>
        <p:nvPicPr>
          <p:cNvPr id="4" name="Рисунок 3" descr="C:\Users\Админ\AppData\Local\Temp\Rar$EXa0.872\Том 2\index_files\x7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0406" y="1196752"/>
            <a:ext cx="8180070" cy="2895600"/>
          </a:xfrm>
          <a:prstGeom prst="rect">
            <a:avLst/>
          </a:prstGeom>
          <a:noFill/>
          <a:ln>
            <a:noFill/>
          </a:ln>
        </p:spPr>
      </p:pic>
    </p:spTree>
    <p:extLst>
      <p:ext uri="{BB962C8B-B14F-4D97-AF65-F5344CB8AC3E}">
        <p14:creationId xmlns:p14="http://schemas.microsoft.com/office/powerpoint/2010/main" val="3583302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24000"/>
            <a:ext cx="8229600" cy="5217368"/>
          </a:xfrm>
        </p:spPr>
        <p:txBody>
          <a:bodyPr>
            <a:normAutofit fontScale="70000" lnSpcReduction="20000"/>
          </a:bodyPr>
          <a:lstStyle/>
          <a:p>
            <a:pPr lvl="0"/>
            <a:r>
              <a:rPr lang="ru-RU" sz="2900" dirty="0">
                <a:latin typeface="Times New Roman" panose="02020603050405020304" pitchFamily="18" charset="0"/>
                <a:cs typeface="Times New Roman" panose="02020603050405020304" pitchFamily="18" charset="0"/>
              </a:rPr>
              <a:t>планирование работ по ремонту и содержанию дорог;</a:t>
            </a:r>
          </a:p>
          <a:p>
            <a:pPr lvl="0"/>
            <a:r>
              <a:rPr lang="ru-RU" sz="2900" dirty="0">
                <a:latin typeface="Times New Roman" panose="02020603050405020304" pitchFamily="18" charset="0"/>
                <a:cs typeface="Times New Roman" panose="02020603050405020304" pitchFamily="18" charset="0"/>
              </a:rPr>
              <a:t>паспортизация автомобильных дорог;</a:t>
            </a:r>
          </a:p>
          <a:p>
            <a:pPr lvl="0"/>
            <a:r>
              <a:rPr lang="ru-RU" sz="2900" dirty="0">
                <a:latin typeface="Times New Roman" panose="02020603050405020304" pitchFamily="18" charset="0"/>
                <a:cs typeface="Times New Roman" panose="02020603050405020304" pitchFamily="18" charset="0"/>
              </a:rPr>
              <a:t>инвентаризация автомобильных дорог;</a:t>
            </a:r>
          </a:p>
          <a:p>
            <a:pPr lvl="0"/>
            <a:r>
              <a:rPr lang="ru-RU" sz="2900" dirty="0">
                <a:latin typeface="Times New Roman" panose="02020603050405020304" pitchFamily="18" charset="0"/>
                <a:cs typeface="Times New Roman" panose="02020603050405020304" pitchFamily="18" charset="0"/>
              </a:rPr>
              <a:t>разработка технико-экономических обоснований по реконструкции и развитию дорожной сети с выбором приоритетных объектов;</a:t>
            </a:r>
          </a:p>
          <a:p>
            <a:pPr lvl="0"/>
            <a:r>
              <a:rPr lang="ru-RU" sz="2900" dirty="0">
                <a:latin typeface="Times New Roman" panose="02020603050405020304" pitchFamily="18" charset="0"/>
                <a:cs typeface="Times New Roman" panose="02020603050405020304" pitchFamily="18" charset="0"/>
              </a:rPr>
              <a:t>разработка проектов ремонта и реконструкции автомобильных дорог; разработка программ повышения безопасности движения;</a:t>
            </a:r>
          </a:p>
          <a:p>
            <a:pPr lvl="0"/>
            <a:r>
              <a:rPr lang="ru-RU" sz="2900" dirty="0">
                <a:latin typeface="Times New Roman" panose="02020603050405020304" pitchFamily="18" charset="0"/>
                <a:cs typeface="Times New Roman" panose="02020603050405020304" pitchFamily="18" charset="0"/>
              </a:rPr>
              <a:t>разработка программ обеспечения сохранности автомобильных дорог;</a:t>
            </a:r>
          </a:p>
          <a:p>
            <a:pPr lvl="0"/>
            <a:r>
              <a:rPr lang="ru-RU" sz="2900" dirty="0">
                <a:latin typeface="Times New Roman" panose="02020603050405020304" pitchFamily="18" charset="0"/>
                <a:cs typeface="Times New Roman" panose="02020603050405020304" pitchFamily="18" charset="0"/>
              </a:rPr>
              <a:t>разработка маршрутов проезда автотранспортных средств с тяжеловесными и крупногабаритными грузами;</a:t>
            </a:r>
          </a:p>
          <a:p>
            <a:pPr lvl="0"/>
            <a:r>
              <a:rPr lang="ru-RU" sz="2900" dirty="0">
                <a:latin typeface="Times New Roman" panose="02020603050405020304" pitchFamily="18" charset="0"/>
                <a:cs typeface="Times New Roman" panose="02020603050405020304" pitchFamily="18" charset="0"/>
              </a:rPr>
              <a:t>разработка мероприятий по временному ограничению движения автотранспортных средств;</a:t>
            </a:r>
          </a:p>
          <a:p>
            <a:pPr lvl="0"/>
            <a:r>
              <a:rPr lang="ru-RU" sz="2900" dirty="0">
                <a:latin typeface="Times New Roman" panose="02020603050405020304" pitchFamily="18" charset="0"/>
                <a:cs typeface="Times New Roman" panose="02020603050405020304" pitchFamily="18" charset="0"/>
              </a:rPr>
              <a:t>контроль состояния дорог по условиям соответствия требованиям обеспечения безопасности движения;</a:t>
            </a:r>
          </a:p>
          <a:p>
            <a:pPr lvl="0"/>
            <a:r>
              <a:rPr lang="ru-RU" sz="2900" dirty="0">
                <a:latin typeface="Times New Roman" panose="02020603050405020304" pitchFamily="18" charset="0"/>
                <a:cs typeface="Times New Roman" panose="02020603050405020304" pitchFamily="18" charset="0"/>
              </a:rPr>
              <a:t>надзор за качеством дорожных работ;</a:t>
            </a:r>
          </a:p>
          <a:p>
            <a:pPr lvl="0"/>
            <a:r>
              <a:rPr lang="ru-RU" sz="2900" dirty="0">
                <a:latin typeface="Times New Roman" panose="02020603050405020304" pitchFamily="18" charset="0"/>
                <a:cs typeface="Times New Roman" panose="02020603050405020304" pitchFamily="18" charset="0"/>
              </a:rPr>
              <a:t>формирование общего статистического анализа состояния дорожной сети и прогнозов её изменения и т.д.</a:t>
            </a:r>
          </a:p>
          <a:p>
            <a:pPr marL="0" indent="0">
              <a:buNone/>
            </a:pPr>
            <a:endParaRPr lang="ru-RU" dirty="0"/>
          </a:p>
        </p:txBody>
      </p:sp>
      <p:sp>
        <p:nvSpPr>
          <p:cNvPr id="3" name="Заголовок 2"/>
          <p:cNvSpPr>
            <a:spLocks noGrp="1"/>
          </p:cNvSpPr>
          <p:nvPr>
            <p:ph type="title"/>
          </p:nvPr>
        </p:nvSpPr>
        <p:spPr>
          <a:xfrm>
            <a:off x="457200" y="404664"/>
            <a:ext cx="8229600" cy="966936"/>
          </a:xfrm>
        </p:spPr>
        <p:txBody>
          <a:bodyPr>
            <a:normAutofit/>
          </a:bodyPr>
          <a:lstStyle/>
          <a:p>
            <a:r>
              <a:rPr lang="ru-RU" sz="2400" b="1" dirty="0" smtClean="0">
                <a:effectLst/>
                <a:latin typeface="Times New Roman" panose="02020603050405020304" pitchFamily="18" charset="0"/>
                <a:cs typeface="Times New Roman" panose="02020603050405020304" pitchFamily="18" charset="0"/>
              </a:rPr>
              <a:t>ЗАДАЧИ, РЕШАЕМЫЕ НА ОСНОВЕ РЕЗУЛЬТАТОВ ДИАГНОСТИКИ:</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5546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5013176"/>
            <a:ext cx="8229600" cy="1403648"/>
          </a:xfrm>
        </p:spPr>
        <p:txBody>
          <a:bodyPr>
            <a:normAutofit/>
          </a:bodyPr>
          <a:lstStyle/>
          <a:p>
            <a:pPr marL="0" indent="0">
              <a:buNone/>
            </a:pPr>
            <a:r>
              <a:rPr lang="ru-RU" sz="2400" dirty="0">
                <a:latin typeface="Times New Roman" panose="02020603050405020304" pitchFamily="18" charset="0"/>
                <a:cs typeface="Times New Roman" panose="02020603050405020304" pitchFamily="18" charset="0"/>
              </a:rPr>
              <a:t>Рис. </a:t>
            </a:r>
            <a:r>
              <a:rPr lang="kk-KZ" sz="2400" dirty="0">
                <a:latin typeface="Times New Roman" panose="02020603050405020304" pitchFamily="18" charset="0"/>
                <a:cs typeface="Times New Roman" panose="02020603050405020304" pitchFamily="18" charset="0"/>
              </a:rPr>
              <a:t>4</a:t>
            </a:r>
            <a:r>
              <a:rPr lang="ru-RU" sz="2400" dirty="0">
                <a:latin typeface="Times New Roman" panose="02020603050405020304" pitchFamily="18" charset="0"/>
                <a:cs typeface="Times New Roman" panose="02020603050405020304" pitchFamily="18" charset="0"/>
              </a:rPr>
              <a:t>.2. Блок-схема управления состоянием дорог</a:t>
            </a:r>
          </a:p>
        </p:txBody>
      </p:sp>
      <p:pic>
        <p:nvPicPr>
          <p:cNvPr id="4" name="Рисунок 3" descr="C:\Users\Админ\AppData\Local\Temp\Rar$EXa0.872\Том 2\index_files\x7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76672"/>
            <a:ext cx="7010400" cy="4373880"/>
          </a:xfrm>
          <a:prstGeom prst="rect">
            <a:avLst/>
          </a:prstGeom>
          <a:noFill/>
          <a:ln>
            <a:noFill/>
          </a:ln>
        </p:spPr>
      </p:pic>
    </p:spTree>
    <p:extLst>
      <p:ext uri="{BB962C8B-B14F-4D97-AF65-F5344CB8AC3E}">
        <p14:creationId xmlns:p14="http://schemas.microsoft.com/office/powerpoint/2010/main" val="732557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24000"/>
            <a:ext cx="8229600" cy="5073352"/>
          </a:xfrm>
        </p:spPr>
        <p:txBody>
          <a:bodyPr>
            <a:normAutofit fontScale="85000" lnSpcReduction="20000"/>
          </a:bodyPr>
          <a:lstStyle/>
          <a:p>
            <a:pPr lvl="0"/>
            <a:r>
              <a:rPr lang="ru-RU" dirty="0">
                <a:latin typeface="Times New Roman" panose="02020603050405020304" pitchFamily="18" charset="0"/>
                <a:cs typeface="Times New Roman" panose="02020603050405020304" pitchFamily="18" charset="0"/>
              </a:rPr>
              <a:t>при сдаче дороги в эксплуатацию после строительства с целью определения начального фактического транспортно-эксплуатационного состояния и сопоставления с нормативными требованиями;</a:t>
            </a:r>
          </a:p>
          <a:p>
            <a:pPr lvl="0"/>
            <a:r>
              <a:rPr lang="ru-RU" dirty="0">
                <a:latin typeface="Times New Roman" panose="02020603050405020304" pitchFamily="18" charset="0"/>
                <a:cs typeface="Times New Roman" panose="02020603050405020304" pitchFamily="18" charset="0"/>
              </a:rPr>
              <a:t>периодически в процессе эксплуатации для контроля за динамикой изменения состояния дороги, прогнозирования этого изменения и планирования работ по ремонту и содержанию;</a:t>
            </a:r>
          </a:p>
          <a:p>
            <a:pPr lvl="0"/>
            <a:r>
              <a:rPr lang="ru-RU" dirty="0">
                <a:latin typeface="Times New Roman" panose="02020603050405020304" pitchFamily="18" charset="0"/>
                <a:cs typeface="Times New Roman" panose="02020603050405020304" pitchFamily="18" charset="0"/>
              </a:rPr>
              <a:t>при разработке плана мероприятий или проекта реконструкции, капитального ремонта или ремонта для определения ожидаемого транспортно-эксплуатационного состояния, сопоставления его с нормативными требованиями и оценки эффективности намеченных работ;</a:t>
            </a:r>
          </a:p>
          <a:p>
            <a:pPr lvl="0"/>
            <a:r>
              <a:rPr lang="ru-RU" dirty="0">
                <a:latin typeface="Times New Roman" panose="02020603050405020304" pitchFamily="18" charset="0"/>
                <a:cs typeface="Times New Roman" panose="02020603050405020304" pitchFamily="18" charset="0"/>
              </a:rPr>
              <a:t>после выполнения работ по реконструкции, капитальному ремонту и ремонту на участках выполнения этих работ с целью определения фактического изменения транспортно-эксплуатационного состояния дорог.</a:t>
            </a:r>
          </a:p>
          <a:p>
            <a:pPr marL="0" indent="0">
              <a:buNone/>
            </a:pPr>
            <a:endParaRPr lang="ru-RU" dirty="0"/>
          </a:p>
        </p:txBody>
      </p:sp>
      <p:sp>
        <p:nvSpPr>
          <p:cNvPr id="3" name="Заголовок 2"/>
          <p:cNvSpPr>
            <a:spLocks noGrp="1"/>
          </p:cNvSpPr>
          <p:nvPr>
            <p:ph type="title"/>
          </p:nvPr>
        </p:nvSpPr>
        <p:spPr/>
        <p:txBody>
          <a:bodyPr>
            <a:normAutofit/>
          </a:bodyPr>
          <a:lstStyle/>
          <a:p>
            <a:r>
              <a:rPr lang="ru-RU" sz="3200" b="1" dirty="0">
                <a:effectLst/>
                <a:latin typeface="Times New Roman" panose="02020603050405020304" pitchFamily="18" charset="0"/>
                <a:cs typeface="Times New Roman" panose="02020603050405020304" pitchFamily="18" charset="0"/>
              </a:rPr>
              <a:t>Диагностику, оценку качества и состояния автомобильных дорог производят:</a:t>
            </a:r>
            <a:endParaRPr lang="ru-RU"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479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986371106"/>
              </p:ext>
            </p:extLst>
          </p:nvPr>
        </p:nvGraphicFramePr>
        <p:xfrm>
          <a:off x="479260" y="476672"/>
          <a:ext cx="8324070" cy="6008550"/>
        </p:xfrm>
        <a:graphic>
          <a:graphicData uri="http://schemas.openxmlformats.org/drawingml/2006/table">
            <a:tbl>
              <a:tblPr firstRow="1" firstCol="1" bandRow="1">
                <a:tableStyleId>{5C22544A-7EE6-4342-B048-85BDC9FD1C3A}</a:tableStyleId>
              </a:tblPr>
              <a:tblGrid>
                <a:gridCol w="312985">
                  <a:extLst>
                    <a:ext uri="{9D8B030D-6E8A-4147-A177-3AD203B41FA5}">
                      <a16:colId xmlns:a16="http://schemas.microsoft.com/office/drawing/2014/main" val="1575738527"/>
                    </a:ext>
                  </a:extLst>
                </a:gridCol>
                <a:gridCol w="2123571">
                  <a:extLst>
                    <a:ext uri="{9D8B030D-6E8A-4147-A177-3AD203B41FA5}">
                      <a16:colId xmlns:a16="http://schemas.microsoft.com/office/drawing/2014/main" val="2222386357"/>
                    </a:ext>
                  </a:extLst>
                </a:gridCol>
                <a:gridCol w="2644457">
                  <a:extLst>
                    <a:ext uri="{9D8B030D-6E8A-4147-A177-3AD203B41FA5}">
                      <a16:colId xmlns:a16="http://schemas.microsoft.com/office/drawing/2014/main" val="495644625"/>
                    </a:ext>
                  </a:extLst>
                </a:gridCol>
                <a:gridCol w="3243057">
                  <a:extLst>
                    <a:ext uri="{9D8B030D-6E8A-4147-A177-3AD203B41FA5}">
                      <a16:colId xmlns:a16="http://schemas.microsoft.com/office/drawing/2014/main" val="908367784"/>
                    </a:ext>
                  </a:extLst>
                </a:gridCol>
              </a:tblGrid>
              <a:tr h="538833">
                <a:tc>
                  <a:txBody>
                    <a:bodyPr/>
                    <a:lstStyle/>
                    <a:p>
                      <a:pPr>
                        <a:lnSpc>
                          <a:spcPct val="107000"/>
                        </a:lnSpc>
                        <a:spcAft>
                          <a:spcPts val="0"/>
                        </a:spcAft>
                      </a:pPr>
                      <a:r>
                        <a:rPr lang="ru-RU" sz="1400" b="1" dirty="0">
                          <a:solidFill>
                            <a:schemeClr val="bg1"/>
                          </a:solidFill>
                          <a:effectLst/>
                          <a:latin typeface="Times New Roman" panose="02020603050405020304" pitchFamily="18" charset="0"/>
                          <a:cs typeface="Times New Roman" panose="02020603050405020304" pitchFamily="18" charset="0"/>
                        </a:rPr>
                        <a:t>№ п/п</a:t>
                      </a:r>
                      <a:endParaRPr lang="ru-RU"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nchor="ctr">
                    <a:solidFill>
                      <a:srgbClr val="FF0000"/>
                    </a:solidFill>
                  </a:tcPr>
                </a:tc>
                <a:tc>
                  <a:txBody>
                    <a:bodyPr/>
                    <a:lstStyle/>
                    <a:p>
                      <a:pPr algn="ctr">
                        <a:lnSpc>
                          <a:spcPct val="107000"/>
                        </a:lnSpc>
                        <a:spcAft>
                          <a:spcPts val="0"/>
                        </a:spcAft>
                      </a:pPr>
                      <a:r>
                        <a:rPr lang="ru-RU" sz="1400" dirty="0">
                          <a:solidFill>
                            <a:schemeClr val="bg1"/>
                          </a:solidFill>
                          <a:effectLst/>
                          <a:latin typeface="Times New Roman" panose="02020603050405020304" pitchFamily="18" charset="0"/>
                          <a:cs typeface="Times New Roman" panose="02020603050405020304" pitchFamily="18" charset="0"/>
                        </a:rPr>
                        <a:t>Вид обследований</a:t>
                      </a:r>
                      <a:endParaRPr lang="ru-RU"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nchor="ctr">
                    <a:solidFill>
                      <a:srgbClr val="FF0000"/>
                    </a:solidFill>
                  </a:tcPr>
                </a:tc>
                <a:tc>
                  <a:txBody>
                    <a:bodyPr/>
                    <a:lstStyle/>
                    <a:p>
                      <a:pPr algn="ctr">
                        <a:lnSpc>
                          <a:spcPct val="107000"/>
                        </a:lnSpc>
                        <a:spcAft>
                          <a:spcPts val="0"/>
                        </a:spcAft>
                      </a:pPr>
                      <a:r>
                        <a:rPr lang="ru-RU" sz="1400" dirty="0">
                          <a:solidFill>
                            <a:schemeClr val="bg1"/>
                          </a:solidFill>
                          <a:effectLst/>
                          <a:latin typeface="Times New Roman" panose="02020603050405020304" pitchFamily="18" charset="0"/>
                          <a:cs typeface="Times New Roman" panose="02020603050405020304" pitchFamily="18" charset="0"/>
                        </a:rPr>
                        <a:t>Состав работ</a:t>
                      </a:r>
                      <a:endParaRPr lang="ru-RU"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nchor="ctr">
                    <a:solidFill>
                      <a:srgbClr val="FF0000"/>
                    </a:solidFill>
                  </a:tcPr>
                </a:tc>
                <a:tc>
                  <a:txBody>
                    <a:bodyPr/>
                    <a:lstStyle/>
                    <a:p>
                      <a:pPr algn="ctr">
                        <a:lnSpc>
                          <a:spcPct val="107000"/>
                        </a:lnSpc>
                        <a:spcAft>
                          <a:spcPts val="0"/>
                        </a:spcAft>
                      </a:pPr>
                      <a:r>
                        <a:rPr lang="ru-RU" sz="1400" dirty="0">
                          <a:solidFill>
                            <a:schemeClr val="bg1"/>
                          </a:solidFill>
                          <a:effectLst/>
                          <a:latin typeface="Times New Roman" panose="02020603050405020304" pitchFamily="18" charset="0"/>
                          <a:cs typeface="Times New Roman" panose="02020603050405020304" pitchFamily="18" charset="0"/>
                        </a:rPr>
                        <a:t>Область применения</a:t>
                      </a:r>
                      <a:endParaRPr lang="ru-RU"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nchor="ctr">
                    <a:solidFill>
                      <a:srgbClr val="FF0000"/>
                    </a:solidFill>
                  </a:tcPr>
                </a:tc>
                <a:extLst>
                  <a:ext uri="{0D108BD9-81ED-4DB2-BD59-A6C34878D82A}">
                    <a16:rowId xmlns:a16="http://schemas.microsoft.com/office/drawing/2014/main" val="180399416"/>
                  </a:ext>
                </a:extLst>
              </a:tr>
              <a:tr h="1092027">
                <a:tc>
                  <a:txBody>
                    <a:bodyPr/>
                    <a:lstStyle/>
                    <a:p>
                      <a:pPr>
                        <a:lnSpc>
                          <a:spcPct val="107000"/>
                        </a:lnSpc>
                        <a:spcAft>
                          <a:spcPts val="0"/>
                        </a:spcAft>
                      </a:pPr>
                      <a:r>
                        <a:rPr lang="ru-RU" sz="1400" b="1" dirty="0">
                          <a:solidFill>
                            <a:schemeClr val="bg1"/>
                          </a:solidFill>
                          <a:effectLst/>
                          <a:latin typeface="Times New Roman" panose="02020603050405020304" pitchFamily="18" charset="0"/>
                          <a:cs typeface="Times New Roman" panose="02020603050405020304" pitchFamily="18" charset="0"/>
                        </a:rPr>
                        <a:t>1</a:t>
                      </a:r>
                      <a:endParaRPr lang="ru-RU"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rgbClr val="FF0000"/>
                    </a:solidFill>
                  </a:tcPr>
                </a:tc>
                <a:tc>
                  <a:txBody>
                    <a:bodyPr/>
                    <a:lstStyle/>
                    <a:p>
                      <a:pPr indent="180340" algn="just">
                        <a:lnSpc>
                          <a:spcPct val="107000"/>
                        </a:lnSpc>
                        <a:spcAft>
                          <a:spcPts val="0"/>
                        </a:spcAft>
                      </a:pPr>
                      <a:r>
                        <a:rPr lang="ru-RU" sz="1400" b="1" dirty="0">
                          <a:effectLst/>
                          <a:latin typeface="Times New Roman" panose="02020603050405020304" pitchFamily="18" charset="0"/>
                          <a:cs typeface="Times New Roman" panose="02020603050405020304" pitchFamily="18" charset="0"/>
                        </a:rPr>
                        <a:t>Комплексная (первичная) диагностика автомобильных дорог</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l">
                        <a:lnSpc>
                          <a:spcPct val="107000"/>
                        </a:lnSpc>
                        <a:spcAft>
                          <a:spcPts val="0"/>
                        </a:spcAft>
                      </a:pPr>
                      <a:r>
                        <a:rPr lang="ru-RU" sz="1200" dirty="0">
                          <a:effectLst/>
                          <a:latin typeface="Times New Roman" panose="02020603050405020304" pitchFamily="18" charset="0"/>
                          <a:cs typeface="Times New Roman" panose="02020603050405020304" pitchFamily="18" charset="0"/>
                        </a:rPr>
                        <a:t>Инструментальное и визуальное обследование по всем параметрам, влияющим на транспортно-эксплуатационное состояние автомобильных дорог</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just">
                        <a:lnSpc>
                          <a:spcPct val="107000"/>
                        </a:lnSpc>
                        <a:spcAft>
                          <a:spcPts val="0"/>
                        </a:spcAft>
                      </a:pPr>
                      <a:r>
                        <a:rPr lang="ru-RU" sz="1000">
                          <a:effectLst/>
                          <a:latin typeface="Times New Roman" panose="02020603050405020304" pitchFamily="18" charset="0"/>
                          <a:cs typeface="Times New Roman" panose="02020603050405020304" pitchFamily="18" charset="0"/>
                        </a:rPr>
                        <a:t>Формирование базового банка данных. Инвентаризация и первичная паспортизация автомобильных дорог. Обследование вновь построенных участков. Обследование автомобильных дорог после проведения капитального ремонта и реконструкции. Все области применения, перечисленные в п. 2</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extLst>
                  <a:ext uri="{0D108BD9-81ED-4DB2-BD59-A6C34878D82A}">
                    <a16:rowId xmlns:a16="http://schemas.microsoft.com/office/drawing/2014/main" val="2149767475"/>
                  </a:ext>
                </a:extLst>
              </a:tr>
              <a:tr h="3409700">
                <a:tc>
                  <a:txBody>
                    <a:bodyPr/>
                    <a:lstStyle/>
                    <a:p>
                      <a:pPr algn="ctr">
                        <a:lnSpc>
                          <a:spcPct val="107000"/>
                        </a:lnSpc>
                        <a:spcAft>
                          <a:spcPts val="0"/>
                        </a:spcAft>
                      </a:pPr>
                      <a:r>
                        <a:rPr lang="ru-RU" sz="1400" b="1" dirty="0">
                          <a:solidFill>
                            <a:schemeClr val="bg1"/>
                          </a:solidFill>
                          <a:effectLst/>
                          <a:latin typeface="Times New Roman" panose="02020603050405020304" pitchFamily="18" charset="0"/>
                          <a:cs typeface="Times New Roman" panose="02020603050405020304" pitchFamily="18" charset="0"/>
                        </a:rPr>
                        <a:t>2</a:t>
                      </a:r>
                      <a:endParaRPr lang="ru-RU"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rgbClr val="FF0000"/>
                    </a:solidFill>
                  </a:tcPr>
                </a:tc>
                <a:tc>
                  <a:txBody>
                    <a:bodyPr/>
                    <a:lstStyle/>
                    <a:p>
                      <a:pPr indent="180340" algn="just">
                        <a:lnSpc>
                          <a:spcPct val="107000"/>
                        </a:lnSpc>
                        <a:spcAft>
                          <a:spcPts val="0"/>
                        </a:spcAft>
                      </a:pPr>
                      <a:r>
                        <a:rPr lang="ru-RU" sz="1400" b="1" dirty="0">
                          <a:effectLst/>
                          <a:latin typeface="Times New Roman" panose="02020603050405020304" pitchFamily="18" charset="0"/>
                          <a:cs typeface="Times New Roman" panose="02020603050405020304" pitchFamily="18" charset="0"/>
                        </a:rPr>
                        <a:t>Оперативная (повторная) диагностика автомобильных дорог</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just">
                        <a:lnSpc>
                          <a:spcPct val="107000"/>
                        </a:lnSpc>
                        <a:spcAft>
                          <a:spcPts val="0"/>
                        </a:spcAft>
                      </a:pPr>
                      <a:r>
                        <a:rPr lang="ru-RU" sz="1400" dirty="0">
                          <a:effectLst/>
                          <a:latin typeface="Times New Roman" panose="02020603050405020304" pitchFamily="18" charset="0"/>
                          <a:cs typeface="Times New Roman" panose="02020603050405020304" pitchFamily="18" charset="0"/>
                        </a:rPr>
                        <a:t>Визуальное обследование дорог с ограниченным применением измерительной техники в режиме оценки отдельных параметров, влияющих на транспортно-эксплуатационное состояние автомобильных дорог. Оперативная (повторная) диагностика производится в периоды между выполнением комплексной диагностики дорог</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just">
                        <a:lnSpc>
                          <a:spcPct val="107000"/>
                        </a:lnSpc>
                        <a:spcAft>
                          <a:spcPts val="0"/>
                        </a:spcAft>
                      </a:pPr>
                      <a:r>
                        <a:rPr lang="ru-RU" sz="1050" dirty="0">
                          <a:effectLst/>
                          <a:latin typeface="Times New Roman" panose="02020603050405020304" pitchFamily="18" charset="0"/>
                          <a:cs typeface="Times New Roman" panose="02020603050405020304" pitchFamily="18" charset="0"/>
                        </a:rPr>
                        <a:t>Частичное обновление базового банка данных. Адресное планирование дорожных работ с определением размеров инвестиций на основе составления опорных планов. Комплексная оценка транспортно-эксплуатационного состояния автомобильных дорог. Разработка технико-экономических обоснований по реконструкции и развитию дорожной сети. Разработка программ повышения безопасности дорожного движения. Разработка маршрутов проезда автотранспортных средств с тяжеловесными и крупногабаритными грузами. Разработка мероприятий по временному ограничению движения автотранспортных средств. Разработка программ обеспечения сохранности автомобильных дорог. Контроль состояния дорог по условиям безопасности дорожного движения. Обновление технических паспортов автомобильных дорог. Оценка качества содержания дорог. Надзор за качеством дорожных работ. Подготовка общего статистического анализа состояния дорожной сети</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extLst>
                  <a:ext uri="{0D108BD9-81ED-4DB2-BD59-A6C34878D82A}">
                    <a16:rowId xmlns:a16="http://schemas.microsoft.com/office/drawing/2014/main" val="324495451"/>
                  </a:ext>
                </a:extLst>
              </a:tr>
              <a:tr h="742778">
                <a:tc>
                  <a:txBody>
                    <a:bodyPr/>
                    <a:lstStyle/>
                    <a:p>
                      <a:pPr algn="ctr">
                        <a:lnSpc>
                          <a:spcPct val="107000"/>
                        </a:lnSpc>
                        <a:spcAft>
                          <a:spcPts val="0"/>
                        </a:spcAft>
                      </a:pPr>
                      <a:r>
                        <a:rPr lang="ru-RU" sz="1400" b="1" dirty="0">
                          <a:solidFill>
                            <a:schemeClr val="bg1"/>
                          </a:solidFill>
                          <a:effectLst/>
                          <a:latin typeface="Times New Roman" panose="02020603050405020304" pitchFamily="18" charset="0"/>
                          <a:cs typeface="Times New Roman" panose="02020603050405020304" pitchFamily="18" charset="0"/>
                        </a:rPr>
                        <a:t>3</a:t>
                      </a:r>
                      <a:endParaRPr lang="ru-RU"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rgbClr val="FF0000"/>
                    </a:solidFill>
                  </a:tcPr>
                </a:tc>
                <a:tc>
                  <a:txBody>
                    <a:bodyPr/>
                    <a:lstStyle/>
                    <a:p>
                      <a:pPr indent="180340" algn="just">
                        <a:lnSpc>
                          <a:spcPct val="107000"/>
                        </a:lnSpc>
                        <a:spcAft>
                          <a:spcPts val="0"/>
                        </a:spcAft>
                      </a:pPr>
                      <a:r>
                        <a:rPr lang="ru-RU" sz="1400" b="1" dirty="0">
                          <a:effectLst/>
                          <a:latin typeface="Times New Roman" panose="02020603050405020304" pitchFamily="18" charset="0"/>
                          <a:cs typeface="Times New Roman" panose="02020603050405020304" pitchFamily="18" charset="0"/>
                        </a:rPr>
                        <a:t>Специализированная диагностика дорог</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just">
                        <a:lnSpc>
                          <a:spcPct val="107000"/>
                        </a:lnSpc>
                        <a:spcAft>
                          <a:spcPts val="0"/>
                        </a:spcAft>
                      </a:pPr>
                      <a:r>
                        <a:rPr lang="ru-RU" sz="1200" dirty="0">
                          <a:effectLst/>
                          <a:latin typeface="Times New Roman" panose="02020603050405020304" pitchFamily="18" charset="0"/>
                          <a:cs typeface="Times New Roman" panose="02020603050405020304" pitchFamily="18" charset="0"/>
                        </a:rPr>
                        <a:t>Детальные инструментальные и визуальные обследования участков автомобильных дорог по заданному числу параметров с производством изыскательских работ</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just">
                        <a:lnSpc>
                          <a:spcPct val="107000"/>
                        </a:lnSpc>
                        <a:spcAft>
                          <a:spcPts val="0"/>
                        </a:spcAft>
                      </a:pPr>
                      <a:r>
                        <a:rPr lang="ru-RU" sz="1200" dirty="0">
                          <a:effectLst/>
                          <a:latin typeface="Times New Roman" panose="02020603050405020304" pitchFamily="18" charset="0"/>
                          <a:cs typeface="Times New Roman" panose="02020603050405020304" pitchFamily="18" charset="0"/>
                        </a:rPr>
                        <a:t>Разработка проектов ремонта и реконструкции автомобильных дорог</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extLst>
                  <a:ext uri="{0D108BD9-81ED-4DB2-BD59-A6C34878D82A}">
                    <a16:rowId xmlns:a16="http://schemas.microsoft.com/office/drawing/2014/main" val="2648799456"/>
                  </a:ext>
                </a:extLst>
              </a:tr>
            </a:tbl>
          </a:graphicData>
        </a:graphic>
      </p:graphicFrame>
    </p:spTree>
    <p:extLst>
      <p:ext uri="{BB962C8B-B14F-4D97-AF65-F5344CB8AC3E}">
        <p14:creationId xmlns:p14="http://schemas.microsoft.com/office/powerpoint/2010/main" val="1811337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pPr lvl="0"/>
            <a:r>
              <a:rPr lang="ru-RU" dirty="0">
                <a:latin typeface="Times New Roman" panose="02020603050405020304" pitchFamily="18" charset="0"/>
                <a:cs typeface="Times New Roman" panose="02020603050405020304" pitchFamily="18" charset="0"/>
              </a:rPr>
              <a:t>рекогносцировочный осмотр дороги;</a:t>
            </a:r>
          </a:p>
          <a:p>
            <a:pPr lvl="0"/>
            <a:r>
              <a:rPr lang="ru-RU" dirty="0">
                <a:latin typeface="Times New Roman" panose="02020603050405020304" pitchFamily="18" charset="0"/>
                <a:cs typeface="Times New Roman" panose="02020603050405020304" pitchFamily="18" charset="0"/>
              </a:rPr>
              <a:t>определение параметров геометрических элементов дороги;</a:t>
            </a:r>
          </a:p>
          <a:p>
            <a:pPr lvl="0"/>
            <a:r>
              <a:rPr lang="ru-RU" dirty="0">
                <a:latin typeface="Times New Roman" panose="02020603050405020304" pitchFamily="18" charset="0"/>
                <a:cs typeface="Times New Roman" panose="02020603050405020304" pitchFamily="18" charset="0"/>
              </a:rPr>
              <a:t>оценка продольной ровности дорожного покрытия;</a:t>
            </a:r>
          </a:p>
          <a:p>
            <a:pPr lvl="0"/>
            <a:r>
              <a:rPr lang="ru-RU" dirty="0">
                <a:latin typeface="Times New Roman" panose="02020603050405020304" pitchFamily="18" charset="0"/>
                <a:cs typeface="Times New Roman" panose="02020603050405020304" pitchFamily="18" charset="0"/>
              </a:rPr>
              <a:t>оценка поперечной ровности (келейности) дорожного покрытия;</a:t>
            </a:r>
          </a:p>
          <a:p>
            <a:pPr lvl="0"/>
            <a:r>
              <a:rPr lang="ru-RU" dirty="0">
                <a:latin typeface="Times New Roman" panose="02020603050405020304" pitchFamily="18" charset="0"/>
                <a:cs typeface="Times New Roman" panose="02020603050405020304" pitchFamily="18" charset="0"/>
              </a:rPr>
              <a:t>опенка сцепных качеств дорожного покрытия;</a:t>
            </a:r>
          </a:p>
          <a:p>
            <a:pPr lvl="0"/>
            <a:r>
              <a:rPr lang="ru-RU" dirty="0">
                <a:latin typeface="Times New Roman" panose="02020603050405020304" pitchFamily="18" charset="0"/>
                <a:cs typeface="Times New Roman" panose="02020603050405020304" pitchFamily="18" charset="0"/>
              </a:rPr>
              <a:t>оценка состояния покрытия и прочности дорожной конструкции;</a:t>
            </a:r>
          </a:p>
          <a:p>
            <a:pPr lvl="0"/>
            <a:r>
              <a:rPr lang="ru-RU" dirty="0">
                <a:latin typeface="Times New Roman" panose="02020603050405020304" pitchFamily="18" charset="0"/>
                <a:cs typeface="Times New Roman" panose="02020603050405020304" pitchFamily="18" charset="0"/>
              </a:rPr>
              <a:t>обследование состояния инженерного оборудования и обустройства;</a:t>
            </a:r>
          </a:p>
          <a:p>
            <a:pPr lvl="0"/>
            <a:r>
              <a:rPr lang="ru-RU" dirty="0">
                <a:latin typeface="Times New Roman" panose="02020603050405020304" pitchFamily="18" charset="0"/>
                <a:cs typeface="Times New Roman" panose="02020603050405020304" pitchFamily="18" charset="0"/>
              </a:rPr>
              <a:t>определение интенсивности и состава движения.</a:t>
            </a:r>
          </a:p>
          <a:p>
            <a:pPr marL="0" indent="0">
              <a:buNone/>
            </a:pPr>
            <a:endParaRPr lang="ru-RU" dirty="0"/>
          </a:p>
        </p:txBody>
      </p:sp>
      <p:sp>
        <p:nvSpPr>
          <p:cNvPr id="3" name="Заголовок 2"/>
          <p:cNvSpPr>
            <a:spLocks noGrp="1"/>
          </p:cNvSpPr>
          <p:nvPr>
            <p:ph type="title"/>
          </p:nvPr>
        </p:nvSpPr>
        <p:spPr>
          <a:xfrm>
            <a:off x="451729" y="980728"/>
            <a:ext cx="8229600" cy="1008112"/>
          </a:xfrm>
        </p:spPr>
        <p:txBody>
          <a:bodyPr>
            <a:normAutofit fontScale="90000"/>
          </a:bodyPr>
          <a:lstStyle/>
          <a:p>
            <a:r>
              <a:rPr lang="ru-RU" sz="3100" dirty="0">
                <a:effectLst/>
                <a:latin typeface="Times New Roman" panose="02020603050405020304" pitchFamily="18" charset="0"/>
                <a:cs typeface="Times New Roman" panose="02020603050405020304" pitchFamily="18" charset="0"/>
              </a:rPr>
              <a:t>Полные первичные обследования проводят, как правило, в следующей последовательности:</a:t>
            </a:r>
            <a:r>
              <a:rPr lang="ru-RU" dirty="0">
                <a:effectLst/>
              </a:rPr>
              <a:t/>
            </a:r>
            <a:br>
              <a:rPr lang="ru-RU" dirty="0">
                <a:effectLst/>
              </a:rPr>
            </a:br>
            <a:endParaRPr lang="ru-RU" dirty="0"/>
          </a:p>
        </p:txBody>
      </p:sp>
    </p:spTree>
    <p:extLst>
      <p:ext uri="{BB962C8B-B14F-4D97-AF65-F5344CB8AC3E}">
        <p14:creationId xmlns:p14="http://schemas.microsoft.com/office/powerpoint/2010/main" val="1053267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340768"/>
            <a:ext cx="8229600" cy="4755232"/>
          </a:xfrm>
        </p:spPr>
        <p:txBody>
          <a:bodyPr>
            <a:normAutofit lnSpcReduction="10000"/>
          </a:bodyPr>
          <a:lstStyle/>
          <a:p>
            <a:pPr marL="0" indent="432000" algn="just">
              <a:lnSpc>
                <a:spcPct val="110000"/>
              </a:lnSpc>
              <a:buNone/>
            </a:pPr>
            <a:r>
              <a:rPr lang="ru-RU" b="1" i="1" dirty="0">
                <a:solidFill>
                  <a:srgbClr val="FFFF00"/>
                </a:solidFill>
                <a:latin typeface="Times New Roman" panose="02020603050405020304" pitchFamily="18" charset="0"/>
                <a:cs typeface="Times New Roman" panose="02020603050405020304" pitchFamily="18" charset="0"/>
              </a:rPr>
              <a:t>Прочность дорожной одежды </a:t>
            </a:r>
            <a:r>
              <a:rPr lang="ru-RU" dirty="0">
                <a:latin typeface="Times New Roman" panose="02020603050405020304" pitchFamily="18" charset="0"/>
                <a:cs typeface="Times New Roman" panose="02020603050405020304" pitchFamily="18" charset="0"/>
              </a:rPr>
              <a:t>– сопротивление дорож­ной одежды напряжениям и деформированию под действием нагрузок от транспортных средств и изменяющихся </a:t>
            </a:r>
            <a:r>
              <a:rPr lang="ru-RU" dirty="0" err="1">
                <a:latin typeface="Times New Roman" panose="02020603050405020304" pitchFamily="18" charset="0"/>
                <a:cs typeface="Times New Roman" panose="02020603050405020304" pitchFamily="18" charset="0"/>
              </a:rPr>
              <a:t>погодно</a:t>
            </a:r>
            <a:r>
              <a:rPr lang="ru-RU" dirty="0">
                <a:latin typeface="Times New Roman" panose="02020603050405020304" pitchFamily="18" charset="0"/>
                <a:cs typeface="Times New Roman" panose="02020603050405020304" pitchFamily="18" charset="0"/>
              </a:rPr>
              <a:t>­-климатических условий.</a:t>
            </a:r>
          </a:p>
          <a:p>
            <a:pPr marL="0" indent="432000" algn="just">
              <a:lnSpc>
                <a:spcPct val="110000"/>
              </a:lnSpc>
              <a:buNone/>
            </a:pPr>
            <a:r>
              <a:rPr lang="ru-RU" b="1" i="1" u="sng" dirty="0">
                <a:solidFill>
                  <a:srgbClr val="FFFF00"/>
                </a:solidFill>
                <a:latin typeface="Times New Roman" panose="02020603050405020304" pitchFamily="18" charset="0"/>
                <a:cs typeface="Times New Roman" panose="02020603050405020304" pitchFamily="18" charset="0"/>
              </a:rPr>
              <a:t>Показатель прочности дорожной одежды</a:t>
            </a:r>
            <a:r>
              <a:rPr lang="ru-RU" i="1" dirty="0">
                <a:solidFill>
                  <a:srgbClr val="FFFF00"/>
                </a:solidFill>
                <a:latin typeface="Times New Roman" panose="02020603050405020304" pitchFamily="18" charset="0"/>
                <a:cs typeface="Times New Roman" panose="02020603050405020304" pitchFamily="18" charset="0"/>
              </a:rPr>
              <a:t> </a:t>
            </a:r>
            <a:r>
              <a:rPr lang="ru-RU" i="1"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коэффициент </a:t>
            </a:r>
            <a:r>
              <a:rPr lang="ru-RU" dirty="0">
                <a:latin typeface="Times New Roman" panose="02020603050405020304" pitchFamily="18" charset="0"/>
                <a:cs typeface="Times New Roman" panose="02020603050405020304" pitchFamily="18" charset="0"/>
              </a:rPr>
              <a:t>запаса прочности, т.е. отношение фактического модуля упругости дорожной одежды </a:t>
            </a:r>
            <a:r>
              <a:rPr lang="ru-RU" i="1" dirty="0">
                <a:latin typeface="Times New Roman" panose="02020603050405020304" pitchFamily="18" charset="0"/>
                <a:cs typeface="Times New Roman" panose="02020603050405020304" pitchFamily="18" charset="0"/>
              </a:rPr>
              <a:t>Е</a:t>
            </a:r>
            <a:r>
              <a:rPr lang="ru-RU" i="1" baseline="-25000" dirty="0">
                <a:latin typeface="Times New Roman" panose="02020603050405020304" pitchFamily="18" charset="0"/>
                <a:cs typeface="Times New Roman" panose="02020603050405020304" pitchFamily="18" charset="0"/>
              </a:rPr>
              <a:t>ф </a:t>
            </a:r>
            <a:r>
              <a:rPr lang="ru-RU" dirty="0">
                <a:latin typeface="Times New Roman" panose="02020603050405020304" pitchFamily="18" charset="0"/>
                <a:cs typeface="Times New Roman" panose="02020603050405020304" pitchFamily="18" charset="0"/>
              </a:rPr>
              <a:t>к требуемому модулю упругости по интенсивности и составу движения на период оценки </a:t>
            </a:r>
            <a:r>
              <a:rPr lang="ru-RU" i="1" dirty="0">
                <a:latin typeface="Times New Roman" panose="02020603050405020304" pitchFamily="18" charset="0"/>
                <a:cs typeface="Times New Roman" panose="02020603050405020304" pitchFamily="18" charset="0"/>
              </a:rPr>
              <a:t>Е</a:t>
            </a:r>
            <a:r>
              <a:rPr lang="ru-RU" i="1" baseline="-25000" dirty="0">
                <a:latin typeface="Times New Roman" panose="02020603050405020304" pitchFamily="18" charset="0"/>
                <a:cs typeface="Times New Roman" panose="02020603050405020304" pitchFamily="18" charset="0"/>
              </a:rPr>
              <a:t>тр</a:t>
            </a:r>
            <a:r>
              <a:rPr lang="ru-RU" i="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Коэффициент запаса прочности </a:t>
            </a:r>
          </a:p>
          <a:p>
            <a:pPr marL="0" indent="0" algn="ctr">
              <a:buNone/>
            </a:pPr>
            <a:r>
              <a:rPr lang="ru-RU" sz="2800" b="1" dirty="0">
                <a:solidFill>
                  <a:srgbClr val="FFFF00"/>
                </a:solidFill>
                <a:latin typeface="Times New Roman" panose="02020603050405020304" pitchFamily="18" charset="0"/>
                <a:cs typeface="Times New Roman" panose="02020603050405020304" pitchFamily="18" charset="0"/>
              </a:rPr>
              <a:t>К</a:t>
            </a:r>
            <a:r>
              <a:rPr lang="ru-RU" sz="2800" b="1" baseline="-25000" dirty="0">
                <a:solidFill>
                  <a:srgbClr val="FFFF00"/>
                </a:solidFill>
                <a:latin typeface="Times New Roman" panose="02020603050405020304" pitchFamily="18" charset="0"/>
                <a:cs typeface="Times New Roman" panose="02020603050405020304" pitchFamily="18" charset="0"/>
              </a:rPr>
              <a:t>з.пр.</a:t>
            </a:r>
            <a:r>
              <a:rPr lang="ru-RU" sz="2800" b="1" dirty="0">
                <a:solidFill>
                  <a:srgbClr val="FFFF00"/>
                </a:solidFill>
                <a:latin typeface="Times New Roman" panose="02020603050405020304" pitchFamily="18" charset="0"/>
                <a:cs typeface="Times New Roman" panose="02020603050405020304" pitchFamily="18" charset="0"/>
              </a:rPr>
              <a:t>= [Е</a:t>
            </a:r>
            <a:r>
              <a:rPr lang="ru-RU" sz="2800" b="1" baseline="-25000" dirty="0">
                <a:solidFill>
                  <a:srgbClr val="FFFF00"/>
                </a:solidFill>
                <a:latin typeface="Times New Roman" panose="02020603050405020304" pitchFamily="18" charset="0"/>
                <a:cs typeface="Times New Roman" panose="02020603050405020304" pitchFamily="18" charset="0"/>
              </a:rPr>
              <a:t>ф</a:t>
            </a:r>
            <a:r>
              <a:rPr lang="ru-RU" sz="2800" b="1" dirty="0">
                <a:solidFill>
                  <a:srgbClr val="FFFF00"/>
                </a:solidFill>
                <a:latin typeface="Times New Roman" panose="02020603050405020304" pitchFamily="18" charset="0"/>
                <a:cs typeface="Times New Roman" panose="02020603050405020304" pitchFamily="18" charset="0"/>
              </a:rPr>
              <a:t>] / Е</a:t>
            </a:r>
            <a:r>
              <a:rPr lang="ru-RU" sz="2800" b="1" baseline="-25000" dirty="0">
                <a:solidFill>
                  <a:srgbClr val="FFFF00"/>
                </a:solidFill>
                <a:latin typeface="Times New Roman" panose="02020603050405020304" pitchFamily="18" charset="0"/>
                <a:cs typeface="Times New Roman" panose="02020603050405020304" pitchFamily="18" charset="0"/>
              </a:rPr>
              <a:t>тр </a:t>
            </a:r>
            <a:r>
              <a:rPr lang="ru-RU" sz="2800" b="1" dirty="0">
                <a:solidFill>
                  <a:srgbClr val="FFFF00"/>
                </a:solidFill>
                <a:latin typeface="Times New Roman" panose="02020603050405020304" pitchFamily="18" charset="0"/>
                <a:cs typeface="Times New Roman" panose="02020603050405020304" pitchFamily="18" charset="0"/>
              </a:rPr>
              <a:t>≥1</a:t>
            </a:r>
            <a:endParaRPr lang="ru-RU" sz="2800" dirty="0">
              <a:solidFill>
                <a:srgbClr val="FFFF00"/>
              </a:solidFill>
              <a:latin typeface="Times New Roman" panose="02020603050405020304" pitchFamily="18" charset="0"/>
              <a:cs typeface="Times New Roman" panose="02020603050405020304" pitchFamily="18" charset="0"/>
            </a:endParaRPr>
          </a:p>
          <a:p>
            <a:pPr marL="0" indent="0">
              <a:buNone/>
            </a:pPr>
            <a:endParaRPr lang="ru-RU" sz="2800" dirty="0">
              <a:solidFill>
                <a:srgbClr val="FFFF00"/>
              </a:solidFill>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a:xfrm>
            <a:off x="457200" y="692696"/>
            <a:ext cx="8229600" cy="1008112"/>
          </a:xfrm>
        </p:spPr>
        <p:txBody>
          <a:bodyPr>
            <a:normAutofit fontScale="90000"/>
          </a:bodyPr>
          <a:lstStyle/>
          <a:p>
            <a:pPr algn="ctr"/>
            <a:r>
              <a:rPr lang="ru-RU" sz="2400" b="1" dirty="0" smtClean="0">
                <a:effectLst/>
                <a:latin typeface="Times New Roman" panose="02020603050405020304" pitchFamily="18" charset="0"/>
                <a:cs typeface="Times New Roman" panose="02020603050405020304" pitchFamily="18" charset="0"/>
              </a:rPr>
              <a:t>ПРОЧНОСТЬ ДОРОЖНОЙ ОДЕЖДЫ И МЕТОДЫ ЕЕ ОПРЕДЕЛЕНИЯ</a:t>
            </a:r>
            <a:r>
              <a:rPr lang="ru-RU" dirty="0">
                <a:effectLst/>
              </a:rPr>
              <a:t/>
            </a:r>
            <a:br>
              <a:rPr lang="ru-RU" dirty="0">
                <a:effectLst/>
              </a:rPr>
            </a:br>
            <a:endParaRPr lang="ru-RU" dirty="0"/>
          </a:p>
        </p:txBody>
      </p:sp>
    </p:spTree>
    <p:extLst>
      <p:ext uri="{BB962C8B-B14F-4D97-AF65-F5344CB8AC3E}">
        <p14:creationId xmlns:p14="http://schemas.microsoft.com/office/powerpoint/2010/main" val="4208510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476672"/>
            <a:ext cx="8229600" cy="1219200"/>
          </a:xfrm>
        </p:spPr>
        <p:txBody>
          <a:bodyPr>
            <a:normAutofit/>
          </a:bodyPr>
          <a:lstStyle/>
          <a:p>
            <a:r>
              <a:rPr lang="ru-RU" sz="2400" b="1" dirty="0">
                <a:effectLst/>
                <a:latin typeface="Times New Roman" panose="02020603050405020304" pitchFamily="18" charset="0"/>
                <a:cs typeface="Times New Roman" panose="02020603050405020304" pitchFamily="18" charset="0"/>
              </a:rPr>
              <a:t>Таблица </a:t>
            </a:r>
            <a:r>
              <a:rPr lang="kk-KZ" sz="2400" b="1" dirty="0">
                <a:effectLst/>
                <a:latin typeface="Times New Roman" panose="02020603050405020304" pitchFamily="18" charset="0"/>
                <a:cs typeface="Times New Roman" panose="02020603050405020304" pitchFamily="18" charset="0"/>
              </a:rPr>
              <a:t>4</a:t>
            </a:r>
            <a:r>
              <a:rPr lang="ru-RU" sz="2400" b="1" dirty="0">
                <a:effectLst/>
                <a:latin typeface="Times New Roman" panose="02020603050405020304" pitchFamily="18" charset="0"/>
                <a:cs typeface="Times New Roman" panose="02020603050405020304" pitchFamily="18" charset="0"/>
              </a:rPr>
              <a:t>.1 – Значение коэффициентов прочности дорожных одежд при заданных уровнях надежности </a:t>
            </a:r>
            <a:r>
              <a:rPr lang="kk-KZ" sz="2400" b="1" dirty="0">
                <a:effectLst/>
                <a:latin typeface="Times New Roman" panose="02020603050405020304" pitchFamily="18" charset="0"/>
                <a:cs typeface="Times New Roman" panose="02020603050405020304" pitchFamily="18" charset="0"/>
              </a:rPr>
              <a:t>(</a:t>
            </a:r>
            <a:r>
              <a:rPr lang="ru-RU" sz="2400" b="1" dirty="0">
                <a:effectLst/>
                <a:latin typeface="Times New Roman" panose="02020603050405020304" pitchFamily="18" charset="0"/>
                <a:cs typeface="Times New Roman" panose="02020603050405020304" pitchFamily="18" charset="0"/>
              </a:rPr>
              <a:t>СН РК </a:t>
            </a:r>
            <a:r>
              <a:rPr lang="kk-KZ" sz="2400" b="1" dirty="0">
                <a:effectLst/>
                <a:latin typeface="Times New Roman" panose="02020603050405020304" pitchFamily="18" charset="0"/>
                <a:cs typeface="Times New Roman" panose="02020603050405020304" pitchFamily="18" charset="0"/>
              </a:rPr>
              <a:t>3</a:t>
            </a:r>
            <a:r>
              <a:rPr lang="ru-RU" sz="2400" b="1" dirty="0">
                <a:effectLst/>
                <a:latin typeface="Times New Roman" panose="02020603050405020304" pitchFamily="18" charset="0"/>
                <a:cs typeface="Times New Roman" panose="02020603050405020304" pitchFamily="18" charset="0"/>
              </a:rPr>
              <a:t>.0</a:t>
            </a:r>
            <a:r>
              <a:rPr lang="kk-KZ" sz="2400" b="1" dirty="0">
                <a:effectLst/>
                <a:latin typeface="Times New Roman" panose="02020603050405020304" pitchFamily="18" charset="0"/>
                <a:cs typeface="Times New Roman" panose="02020603050405020304" pitchFamily="18" charset="0"/>
              </a:rPr>
              <a:t>3</a:t>
            </a:r>
            <a:r>
              <a:rPr lang="ru-RU" sz="2400" b="1" dirty="0">
                <a:effectLst/>
                <a:latin typeface="Times New Roman" panose="02020603050405020304" pitchFamily="18" charset="0"/>
                <a:cs typeface="Times New Roman" panose="02020603050405020304" pitchFamily="18" charset="0"/>
              </a:rPr>
              <a:t>-1</a:t>
            </a:r>
            <a:r>
              <a:rPr lang="kk-KZ" sz="2400" b="1" dirty="0">
                <a:effectLst/>
                <a:latin typeface="Times New Roman" panose="02020603050405020304" pitchFamily="18" charset="0"/>
                <a:cs typeface="Times New Roman" panose="02020603050405020304" pitchFamily="18" charset="0"/>
              </a:rPr>
              <a:t>9</a:t>
            </a:r>
            <a:r>
              <a:rPr lang="ru-RU" sz="2400" b="1" dirty="0">
                <a:effectLst/>
                <a:latin typeface="Times New Roman" panose="02020603050405020304" pitchFamily="18" charset="0"/>
                <a:cs typeface="Times New Roman" panose="02020603050405020304" pitchFamily="18" charset="0"/>
              </a:rPr>
              <a:t>-200</a:t>
            </a:r>
            <a:r>
              <a:rPr lang="kk-KZ" sz="2400" b="1" dirty="0">
                <a:effectLst/>
                <a:latin typeface="Times New Roman" panose="02020603050405020304" pitchFamily="18" charset="0"/>
                <a:cs typeface="Times New Roman" panose="02020603050405020304" pitchFamily="18" charset="0"/>
              </a:rPr>
              <a:t>6, таблица 6.1)</a:t>
            </a:r>
            <a:endParaRPr lang="ru-RU" sz="2400" b="1"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231457" y="2060848"/>
            <a:ext cx="8681085" cy="2813685"/>
          </a:xfrm>
          <a:prstGeom prst="rect">
            <a:avLst/>
          </a:prstGeom>
        </p:spPr>
      </p:pic>
    </p:spTree>
    <p:extLst>
      <p:ext uri="{BB962C8B-B14F-4D97-AF65-F5344CB8AC3E}">
        <p14:creationId xmlns:p14="http://schemas.microsoft.com/office/powerpoint/2010/main" val="6316465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87823" y="476672"/>
            <a:ext cx="8229600" cy="1219200"/>
          </a:xfrm>
        </p:spPr>
        <p:txBody>
          <a:bodyPr>
            <a:normAutofit fontScale="90000"/>
          </a:bodyPr>
          <a:lstStyle/>
          <a:p>
            <a:r>
              <a:rPr lang="ru-RU" sz="2700" b="1" dirty="0">
                <a:effectLst/>
                <a:latin typeface="Times New Roman" panose="02020603050405020304" pitchFamily="18" charset="0"/>
                <a:cs typeface="Times New Roman" panose="02020603050405020304" pitchFamily="18" charset="0"/>
              </a:rPr>
              <a:t>Таблица </a:t>
            </a:r>
            <a:r>
              <a:rPr lang="kk-KZ" sz="2700" b="1" dirty="0">
                <a:effectLst/>
                <a:latin typeface="Times New Roman" panose="02020603050405020304" pitchFamily="18" charset="0"/>
                <a:cs typeface="Times New Roman" panose="02020603050405020304" pitchFamily="18" charset="0"/>
              </a:rPr>
              <a:t>4.2</a:t>
            </a:r>
            <a:r>
              <a:rPr lang="ru-RU" sz="2700" b="1" i="1" dirty="0">
                <a:effectLst/>
                <a:latin typeface="Times New Roman" panose="02020603050405020304" pitchFamily="18" charset="0"/>
                <a:cs typeface="Times New Roman" panose="02020603050405020304" pitchFamily="18" charset="0"/>
              </a:rPr>
              <a:t/>
            </a:r>
            <a:br>
              <a:rPr lang="ru-RU" sz="2700" b="1" i="1" dirty="0">
                <a:effectLst/>
                <a:latin typeface="Times New Roman" panose="02020603050405020304" pitchFamily="18" charset="0"/>
                <a:cs typeface="Times New Roman" panose="02020603050405020304" pitchFamily="18" charset="0"/>
              </a:rPr>
            </a:br>
            <a:r>
              <a:rPr lang="ru-RU" sz="2700" b="1" dirty="0">
                <a:effectLst/>
                <a:latin typeface="Times New Roman" panose="02020603050405020304" pitchFamily="18" charset="0"/>
                <a:cs typeface="Times New Roman" panose="02020603050405020304" pitchFamily="18" charset="0"/>
              </a:rPr>
              <a:t>Очередность выбора участков для детального обследования</a:t>
            </a:r>
            <a:r>
              <a:rPr lang="ru-RU" b="1" dirty="0">
                <a:effectLst/>
              </a:rPr>
              <a:t/>
            </a:r>
            <a:br>
              <a:rPr lang="ru-RU" b="1" dirty="0">
                <a:effectLst/>
              </a:rPr>
            </a:b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2189635170"/>
              </p:ext>
            </p:extLst>
          </p:nvPr>
        </p:nvGraphicFramePr>
        <p:xfrm>
          <a:off x="487823" y="1110858"/>
          <a:ext cx="8229600" cy="5550902"/>
        </p:xfrm>
        <a:graphic>
          <a:graphicData uri="http://schemas.openxmlformats.org/drawingml/2006/table">
            <a:tbl>
              <a:tblPr firstRow="1" firstCol="1" bandRow="1">
                <a:tableStyleId>{5C22544A-7EE6-4342-B048-85BDC9FD1C3A}</a:tableStyleId>
              </a:tblPr>
              <a:tblGrid>
                <a:gridCol w="1868722">
                  <a:extLst>
                    <a:ext uri="{9D8B030D-6E8A-4147-A177-3AD203B41FA5}">
                      <a16:colId xmlns:a16="http://schemas.microsoft.com/office/drawing/2014/main" val="1596893193"/>
                    </a:ext>
                  </a:extLst>
                </a:gridCol>
                <a:gridCol w="6360878">
                  <a:extLst>
                    <a:ext uri="{9D8B030D-6E8A-4147-A177-3AD203B41FA5}">
                      <a16:colId xmlns:a16="http://schemas.microsoft.com/office/drawing/2014/main" val="3148068770"/>
                    </a:ext>
                  </a:extLst>
                </a:gridCol>
              </a:tblGrid>
              <a:tr h="661958">
                <a:tc>
                  <a:txBody>
                    <a:bodyPr/>
                    <a:lstStyle/>
                    <a:p>
                      <a:pPr algn="ctr">
                        <a:lnSpc>
                          <a:spcPct val="100000"/>
                        </a:lnSpc>
                        <a:spcAft>
                          <a:spcPts val="0"/>
                        </a:spcAft>
                      </a:pPr>
                      <a:r>
                        <a:rPr lang="ru-RU" sz="1800" u="none" strike="noStrike" dirty="0">
                          <a:effectLst/>
                          <a:latin typeface="Times New Roman" panose="02020603050405020304" pitchFamily="18" charset="0"/>
                          <a:cs typeface="Times New Roman" panose="02020603050405020304" pitchFamily="18" charset="0"/>
                        </a:rPr>
                        <a:t>Очередь участка</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0000"/>
                        </a:lnSpc>
                        <a:spcBef>
                          <a:spcPts val="300"/>
                        </a:spcBef>
                        <a:spcAft>
                          <a:spcPts val="0"/>
                        </a:spcAft>
                      </a:pPr>
                      <a:r>
                        <a:rPr lang="ru-RU" sz="1800" u="none" strike="noStrike" dirty="0">
                          <a:effectLst/>
                          <a:latin typeface="Times New Roman" panose="02020603050405020304" pitchFamily="18" charset="0"/>
                          <a:cs typeface="Times New Roman" panose="02020603050405020304" pitchFamily="18" charset="0"/>
                        </a:rPr>
                        <a:t>Состояние покрытия проезжей части</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37752738"/>
                  </a:ext>
                </a:extLst>
              </a:tr>
              <a:tr h="882884">
                <a:tc>
                  <a:txBody>
                    <a:bodyPr/>
                    <a:lstStyle/>
                    <a:p>
                      <a:pPr algn="ctr">
                        <a:lnSpc>
                          <a:spcPct val="100000"/>
                        </a:lnSpc>
                        <a:spcBef>
                          <a:spcPts val="300"/>
                        </a:spcBef>
                        <a:spcAft>
                          <a:spcPts val="0"/>
                        </a:spcAft>
                      </a:pPr>
                      <a:r>
                        <a:rPr lang="kk-KZ" sz="1800" dirty="0">
                          <a:effectLst/>
                          <a:latin typeface="Times New Roman" panose="02020603050405020304" pitchFamily="18" charset="0"/>
                          <a:cs typeface="Times New Roman" panose="02020603050405020304" pitchFamily="18" charset="0"/>
                        </a:rPr>
                        <a:t>1</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0000"/>
                        </a:lnSpc>
                        <a:spcBef>
                          <a:spcPts val="300"/>
                        </a:spcBef>
                        <a:spcAft>
                          <a:spcPts val="0"/>
                        </a:spcAft>
                      </a:pPr>
                      <a:r>
                        <a:rPr lang="ru-RU" sz="1600" u="none" strike="noStrike" dirty="0">
                          <a:effectLst/>
                          <a:latin typeface="Times New Roman" panose="02020603050405020304" pitchFamily="18" charset="0"/>
                          <a:cs typeface="Times New Roman" panose="02020603050405020304" pitchFamily="18" charset="0"/>
                        </a:rPr>
                        <a:t>Поперечный профиль сильно искажен. Дефекты прочностного характера занимают площадь до 80 %. На покрытии массовая сетка трещин</a:t>
                      </a:r>
                      <a:r>
                        <a:rPr lang="kk-KZ" sz="1600" u="none" strike="noStrike" dirty="0">
                          <a:effectLst/>
                          <a:latin typeface="Times New Roman" panose="02020603050405020304" pitchFamily="18" charset="0"/>
                          <a:cs typeface="Times New Roman" panose="02020603050405020304" pitchFamily="18" charset="0"/>
                        </a:rPr>
                        <a:t>, </a:t>
                      </a:r>
                      <a:r>
                        <a:rPr lang="ru-RU" sz="1600" u="none" strike="noStrike" dirty="0">
                          <a:effectLst/>
                          <a:latin typeface="Times New Roman" panose="02020603050405020304" pitchFamily="18" charset="0"/>
                          <a:cs typeface="Times New Roman" panose="02020603050405020304" pitchFamily="18" charset="0"/>
                        </a:rPr>
                        <a:t>просадки, проломы, выбоины, заплаты, дорож­ная одежда в стадии разрушения</a:t>
                      </a:r>
                      <a:endParaRPr lang="ru-RU"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1845090"/>
                  </a:ext>
                </a:extLst>
              </a:tr>
              <a:tr h="882884">
                <a:tc>
                  <a:txBody>
                    <a:bodyPr/>
                    <a:lstStyle/>
                    <a:p>
                      <a:pPr algn="ctr">
                        <a:lnSpc>
                          <a:spcPct val="100000"/>
                        </a:lnSpc>
                        <a:spcBef>
                          <a:spcPts val="300"/>
                        </a:spcBef>
                        <a:spcAft>
                          <a:spcPts val="0"/>
                        </a:spcAft>
                      </a:pPr>
                      <a:r>
                        <a:rPr lang="kk-KZ" sz="1800" dirty="0">
                          <a:effectLst/>
                          <a:latin typeface="Times New Roman" panose="02020603050405020304" pitchFamily="18" charset="0"/>
                          <a:cs typeface="Times New Roman" panose="02020603050405020304" pitchFamily="18" charset="0"/>
                        </a:rPr>
                        <a:t>2</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0000"/>
                        </a:lnSpc>
                        <a:spcBef>
                          <a:spcPts val="300"/>
                        </a:spcBef>
                        <a:spcAft>
                          <a:spcPts val="0"/>
                        </a:spcAft>
                      </a:pPr>
                      <a:r>
                        <a:rPr lang="ru-RU" sz="1600" u="none" strike="noStrike" dirty="0">
                          <a:effectLst/>
                          <a:latin typeface="Times New Roman" panose="02020603050405020304" pitchFamily="18" charset="0"/>
                          <a:cs typeface="Times New Roman" panose="02020603050405020304" pitchFamily="18" charset="0"/>
                        </a:rPr>
                        <a:t>Поперечный профиль искажен на покрытии, площадь дефек­тов прочностного характера до 60 %. Распространены выбои­ны, заплаты, сетка трещин, частые трещины. Шаг поперечных трещин менее 4 м</a:t>
                      </a:r>
                      <a:endParaRPr lang="ru-RU"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57436101"/>
                  </a:ext>
                </a:extLst>
              </a:tr>
              <a:tr h="1323820">
                <a:tc>
                  <a:txBody>
                    <a:bodyPr/>
                    <a:lstStyle/>
                    <a:p>
                      <a:pPr algn="ctr">
                        <a:lnSpc>
                          <a:spcPct val="100000"/>
                        </a:lnSpc>
                        <a:spcBef>
                          <a:spcPts val="300"/>
                        </a:spcBef>
                        <a:spcAft>
                          <a:spcPts val="0"/>
                        </a:spcAft>
                      </a:pPr>
                      <a:r>
                        <a:rPr lang="kk-KZ" sz="1800" dirty="0">
                          <a:effectLst/>
                          <a:latin typeface="Times New Roman" panose="02020603050405020304" pitchFamily="18" charset="0"/>
                          <a:cs typeface="Times New Roman" panose="02020603050405020304" pitchFamily="18" charset="0"/>
                        </a:rPr>
                        <a:t>3</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0000"/>
                        </a:lnSpc>
                        <a:spcBef>
                          <a:spcPts val="300"/>
                        </a:spcBef>
                        <a:spcAft>
                          <a:spcPts val="0"/>
                        </a:spcAft>
                      </a:pPr>
                      <a:r>
                        <a:rPr lang="ru-RU" sz="1600" u="none" strike="noStrike" dirty="0">
                          <a:effectLst/>
                          <a:latin typeface="Times New Roman" panose="02020603050405020304" pitchFamily="18" charset="0"/>
                          <a:cs typeface="Times New Roman" panose="02020603050405020304" pitchFamily="18" charset="0"/>
                        </a:rPr>
                        <a:t>Поперечный профиль имеет нарушения. На покрытии дефек­ты прочностного характера (сетка трещин, частые трещины). Поперечные трещины имеют шаг 4... 10 м. На полосах наката продольные трещины. Площадь дефектов прочностного ха­рактера до 30 %. Покрытие имеет выбоины, заплаты, келей­ность глубже 30 мм</a:t>
                      </a:r>
                      <a:endParaRPr lang="ru-RU"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9390309"/>
                  </a:ext>
                </a:extLst>
              </a:tr>
              <a:tr h="662416">
                <a:tc>
                  <a:txBody>
                    <a:bodyPr/>
                    <a:lstStyle/>
                    <a:p>
                      <a:pPr algn="ctr">
                        <a:lnSpc>
                          <a:spcPct val="100000"/>
                        </a:lnSpc>
                        <a:spcBef>
                          <a:spcPts val="300"/>
                        </a:spcBef>
                        <a:spcAft>
                          <a:spcPts val="0"/>
                        </a:spcAft>
                      </a:pPr>
                      <a:r>
                        <a:rPr lang="kk-KZ" sz="1800" dirty="0">
                          <a:effectLst/>
                          <a:latin typeface="Times New Roman" panose="02020603050405020304" pitchFamily="18" charset="0"/>
                          <a:cs typeface="Times New Roman" panose="02020603050405020304" pitchFamily="18" charset="0"/>
                        </a:rPr>
                        <a:t>4</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0000"/>
                        </a:lnSpc>
                        <a:spcBef>
                          <a:spcPts val="300"/>
                        </a:spcBef>
                        <a:spcAft>
                          <a:spcPts val="0"/>
                        </a:spcAft>
                      </a:pPr>
                      <a:r>
                        <a:rPr lang="ru-RU" sz="1600" u="none" strike="noStrike" dirty="0">
                          <a:effectLst/>
                          <a:latin typeface="Times New Roman" panose="02020603050405020304" pitchFamily="18" charset="0"/>
                          <a:cs typeface="Times New Roman" panose="02020603050405020304" pitchFamily="18" charset="0"/>
                        </a:rPr>
                        <a:t>Покрытие проезжей части имеет отдельные трещины с шагом 10...15 м. Площадь дефектов прочностного характера до 10 %. Местами появляются выбоины</a:t>
                      </a:r>
                      <a:endParaRPr lang="ru-RU"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9313798"/>
                  </a:ext>
                </a:extLst>
              </a:tr>
              <a:tr h="882884">
                <a:tc>
                  <a:txBody>
                    <a:bodyPr/>
                    <a:lstStyle/>
                    <a:p>
                      <a:pPr algn="ctr">
                        <a:lnSpc>
                          <a:spcPct val="100000"/>
                        </a:lnSpc>
                        <a:spcBef>
                          <a:spcPts val="300"/>
                        </a:spcBef>
                        <a:spcAft>
                          <a:spcPts val="0"/>
                        </a:spcAft>
                      </a:pPr>
                      <a:r>
                        <a:rPr lang="kk-KZ" sz="1800" dirty="0">
                          <a:effectLst/>
                          <a:latin typeface="Times New Roman" panose="02020603050405020304" pitchFamily="18" charset="0"/>
                          <a:cs typeface="Times New Roman" panose="02020603050405020304" pitchFamily="18" charset="0"/>
                        </a:rPr>
                        <a:t>5</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0000"/>
                        </a:lnSpc>
                        <a:spcBef>
                          <a:spcPts val="300"/>
                        </a:spcBef>
                        <a:spcAft>
                          <a:spcPts val="0"/>
                        </a:spcAft>
                      </a:pPr>
                      <a:r>
                        <a:rPr lang="ru-RU" sz="1600" u="none" strike="noStrike" dirty="0">
                          <a:effectLst/>
                          <a:latin typeface="Times New Roman" panose="02020603050405020304" pitchFamily="18" charset="0"/>
                          <a:cs typeface="Times New Roman" panose="02020603050405020304" pitchFamily="18" charset="0"/>
                        </a:rPr>
                        <a:t>Покрытие проезжей части имеет отдельные поперечные тре­щины с шагом более 20 м. Площадь дефектов прочностного ха­рактера (сетка трещин, частые трещины, просадки) до 5 %. По­перечный профиль не нарушен</a:t>
                      </a:r>
                      <a:endParaRPr lang="ru-RU"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29433041"/>
                  </a:ext>
                </a:extLst>
              </a:tr>
            </a:tbl>
          </a:graphicData>
        </a:graphic>
      </p:graphicFrame>
    </p:spTree>
    <p:extLst>
      <p:ext uri="{BB962C8B-B14F-4D97-AF65-F5344CB8AC3E}">
        <p14:creationId xmlns:p14="http://schemas.microsoft.com/office/powerpoint/2010/main" val="25742109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980728"/>
            <a:ext cx="8033099" cy="4725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49963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D:\раб стол 2017 весна\диагностика\media\image1.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098708"/>
            <a:ext cx="4779935" cy="1715597"/>
          </a:xfrm>
          <a:prstGeom prst="rect">
            <a:avLst/>
          </a:prstGeom>
          <a:noFill/>
          <a:ln>
            <a:noFill/>
          </a:ln>
        </p:spPr>
      </p:pic>
      <p:pic>
        <p:nvPicPr>
          <p:cNvPr id="5" name="Рисунок 4" descr="C:\Users\Админ\AppData\Local\Temp\Rar$EXa0.759\Том 2\index_files\x7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6162" y="1155526"/>
            <a:ext cx="2687479" cy="1658779"/>
          </a:xfrm>
          <a:prstGeom prst="rect">
            <a:avLst/>
          </a:prstGeom>
          <a:noFill/>
          <a:ln>
            <a:noFill/>
          </a:ln>
        </p:spPr>
      </p:pic>
      <p:sp>
        <p:nvSpPr>
          <p:cNvPr id="6" name="Прямоугольник 5"/>
          <p:cNvSpPr/>
          <p:nvPr/>
        </p:nvSpPr>
        <p:spPr>
          <a:xfrm>
            <a:off x="683567" y="3140968"/>
            <a:ext cx="8160073" cy="1631216"/>
          </a:xfrm>
          <a:prstGeom prst="rect">
            <a:avLst/>
          </a:prstGeom>
        </p:spPr>
        <p:txBody>
          <a:bodyPr wrap="square">
            <a:spAutoFit/>
          </a:bodyPr>
          <a:lstStyle/>
          <a:p>
            <a:r>
              <a:rPr lang="kk-KZ" sz="2000" i="1" dirty="0">
                <a:latin typeface="Times New Roman" pitchFamily="18" charset="0"/>
                <a:cs typeface="Times New Roman" pitchFamily="18" charset="0"/>
              </a:rPr>
              <a:t>Рис.1 Схема длиннобазового рычажного прогибомера:</a:t>
            </a:r>
            <a:endParaRPr lang="ru-RU" sz="2000" i="1" dirty="0">
              <a:latin typeface="Times New Roman" pitchFamily="18" charset="0"/>
              <a:cs typeface="Times New Roman" pitchFamily="18" charset="0"/>
            </a:endParaRPr>
          </a:p>
          <a:p>
            <a:r>
              <a:rPr lang="kk-KZ" sz="2000" dirty="0">
                <a:latin typeface="Times New Roman" pitchFamily="18" charset="0"/>
                <a:cs typeface="Times New Roman" pitchFamily="18" charset="0"/>
              </a:rPr>
              <a:t>1 – клиновидная опорная подкладка; 2 – кронштейн, 3 – индикатор, 4 – измерительное плечо рычага; 5 – опорная часть; 6 – закрепительные болты; 7 – ребра жесткости; 8 – грузовое плечорычага; 9 – колесо автомобиля; 10 – измерительный штырь; 11 – подпятник</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359652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548680"/>
            <a:ext cx="8229600" cy="5187280"/>
          </a:xfrm>
        </p:spPr>
        <p:txBody>
          <a:bodyPr>
            <a:noAutofit/>
          </a:bodyPr>
          <a:lstStyle/>
          <a:p>
            <a:pPr marL="0" indent="0">
              <a:buNone/>
            </a:pPr>
            <a:r>
              <a:rPr lang="ru-RU" sz="2200" dirty="0">
                <a:latin typeface="Times New Roman" panose="02020603050405020304" pitchFamily="18" charset="0"/>
                <a:cs typeface="Times New Roman" panose="02020603050405020304" pitchFamily="18" charset="0"/>
              </a:rPr>
              <a:t>Для проведения измерений применяют установку, вклю­чающую:</a:t>
            </a:r>
          </a:p>
          <a:p>
            <a:pPr lvl="0"/>
            <a:r>
              <a:rPr lang="ru-RU" sz="2200" dirty="0">
                <a:latin typeface="Times New Roman" panose="02020603050405020304" pitchFamily="18" charset="0"/>
                <a:cs typeface="Times New Roman" panose="02020603050405020304" pitchFamily="18" charset="0"/>
              </a:rPr>
              <a:t>гибкий штамп с нагрузкой </a:t>
            </a:r>
            <a:r>
              <a:rPr lang="en-US" sz="2200" b="1" i="1" dirty="0">
                <a:latin typeface="Times New Roman" panose="02020603050405020304" pitchFamily="18" charset="0"/>
                <a:cs typeface="Times New Roman" panose="02020603050405020304" pitchFamily="18" charset="0"/>
              </a:rPr>
              <a:t>Q</a:t>
            </a:r>
            <a:r>
              <a:rPr lang="ru-RU" sz="2200" b="1" dirty="0">
                <a:latin typeface="Times New Roman" panose="02020603050405020304" pitchFamily="18" charset="0"/>
                <a:cs typeface="Times New Roman" panose="02020603050405020304" pitchFamily="18" charset="0"/>
              </a:rPr>
              <a:t> = </a:t>
            </a:r>
            <a:r>
              <a:rPr lang="ru-RU" sz="2200" dirty="0">
                <a:latin typeface="Times New Roman" panose="02020603050405020304" pitchFamily="18" charset="0"/>
                <a:cs typeface="Times New Roman" panose="02020603050405020304" pitchFamily="18" charset="0"/>
              </a:rPr>
              <a:t>50 ± 0,5 кН, эквивалент­ным диаметром отпечатка на покрытии дорожной одежды 33 ± 3 см и давлением в колесе 0,6 ± 0,05 мПа;</a:t>
            </a:r>
          </a:p>
          <a:p>
            <a:pPr lvl="0"/>
            <a:r>
              <a:rPr lang="ru-RU" sz="2200" dirty="0">
                <a:latin typeface="Times New Roman" panose="02020603050405020304" pitchFamily="18" charset="0"/>
                <a:cs typeface="Times New Roman" panose="02020603050405020304" pitchFamily="18" charset="0"/>
              </a:rPr>
              <a:t>прогибомер длиннобазовый типа ПД, с диапазоном из­мерения прогибов 20 мм, погрешностью измерения 0,02 мм;</a:t>
            </a:r>
          </a:p>
          <a:p>
            <a:pPr lvl="0"/>
            <a:r>
              <a:rPr lang="ru-RU" sz="2200" dirty="0">
                <a:latin typeface="Times New Roman" panose="02020603050405020304" pitchFamily="18" charset="0"/>
                <a:cs typeface="Times New Roman" panose="02020603050405020304" pitchFamily="18" charset="0"/>
              </a:rPr>
              <a:t>индикатор часового типа, с диапазоном измерения до 10 мм, ценой деления 0,01 мм;</a:t>
            </a:r>
          </a:p>
          <a:p>
            <a:pPr lvl="0"/>
            <a:r>
              <a:rPr lang="ru-RU" sz="2200" dirty="0">
                <a:latin typeface="Times New Roman" panose="02020603050405020304" pitchFamily="18" charset="0"/>
                <a:cs typeface="Times New Roman" panose="02020603050405020304" pitchFamily="18" charset="0"/>
              </a:rPr>
              <a:t>термометр ртутный стеклянный, с диапазоном измере­ния 55 °С, ценой деления 1 °С;</a:t>
            </a:r>
          </a:p>
          <a:p>
            <a:pPr lvl="0"/>
            <a:r>
              <a:rPr lang="ru-RU" sz="2200" dirty="0">
                <a:latin typeface="Times New Roman" panose="02020603050405020304" pitchFamily="18" charset="0"/>
                <a:cs typeface="Times New Roman" panose="02020603050405020304" pitchFamily="18" charset="0"/>
              </a:rPr>
              <a:t>рулетку измерительную металлическую;</a:t>
            </a:r>
          </a:p>
          <a:p>
            <a:pPr lvl="0"/>
            <a:r>
              <a:rPr lang="ru-RU" sz="2200" dirty="0">
                <a:latin typeface="Times New Roman" panose="02020603050405020304" pitchFamily="18" charset="0"/>
                <a:cs typeface="Times New Roman" panose="02020603050405020304" pitchFamily="18" charset="0"/>
              </a:rPr>
              <a:t>манометр шинный ручного пользования, с диапазоном измерения 1,0 МПа, ценой деления 0,01 мПа;</a:t>
            </a:r>
          </a:p>
          <a:p>
            <a:pPr lvl="0"/>
            <a:r>
              <a:rPr lang="ru-RU" sz="2200" dirty="0">
                <a:latin typeface="Times New Roman" panose="02020603050405020304" pitchFamily="18" charset="0"/>
                <a:cs typeface="Times New Roman" panose="02020603050405020304" pitchFamily="18" charset="0"/>
              </a:rPr>
              <a:t>глицерин;</a:t>
            </a:r>
          </a:p>
          <a:p>
            <a:pPr lvl="0"/>
            <a:r>
              <a:rPr lang="ru-RU" sz="2200" dirty="0">
                <a:latin typeface="Times New Roman" panose="02020603050405020304" pitchFamily="18" charset="0"/>
                <a:cs typeface="Times New Roman" panose="02020603050405020304" pitchFamily="18" charset="0"/>
              </a:rPr>
              <a:t>воду.</a:t>
            </a:r>
          </a:p>
          <a:p>
            <a:pPr marL="0" indent="0">
              <a:buNone/>
            </a:pP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1296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620688"/>
            <a:ext cx="8229600" cy="5475312"/>
          </a:xfrm>
        </p:spPr>
        <p:txBody>
          <a:bodyPr>
            <a:normAutofit lnSpcReduction="10000"/>
          </a:bodyPr>
          <a:lstStyle/>
          <a:p>
            <a:pPr marL="0" indent="0">
              <a:buNone/>
            </a:pPr>
            <a:r>
              <a:rPr lang="ru-RU" sz="2400" dirty="0">
                <a:latin typeface="Times New Roman" panose="02020603050405020304" pitchFamily="18" charset="0"/>
                <a:cs typeface="Times New Roman" panose="02020603050405020304" pitchFamily="18" charset="0"/>
              </a:rPr>
              <a:t>Подготовка к проведению измерений.</a:t>
            </a:r>
            <a:endParaRPr lang="ru-RU" sz="2400" i="1" dirty="0">
              <a:latin typeface="Times New Roman" panose="02020603050405020304" pitchFamily="18" charset="0"/>
              <a:cs typeface="Times New Roman" panose="02020603050405020304" pitchFamily="18" charset="0"/>
            </a:endParaRPr>
          </a:p>
          <a:p>
            <a:pPr marL="457200" lvl="0" indent="-457200">
              <a:buFont typeface="+mj-lt"/>
              <a:buAutoNum type="arabicParenR"/>
            </a:pPr>
            <a:r>
              <a:rPr lang="ru-RU" sz="2400" dirty="0">
                <a:latin typeface="Times New Roman" panose="02020603050405020304" pitchFamily="18" charset="0"/>
                <a:cs typeface="Times New Roman" panose="02020603050405020304" pitchFamily="18" charset="0"/>
              </a:rPr>
              <a:t>Определить границы характерных участков — длины характерных участков следует принимать протяженностью от 0,5 до 3 км.</a:t>
            </a:r>
          </a:p>
          <a:p>
            <a:pPr marL="457200" lvl="0" indent="-457200">
              <a:buFont typeface="+mj-lt"/>
              <a:buAutoNum type="arabicParenR"/>
            </a:pPr>
            <a:r>
              <a:rPr lang="ru-RU" sz="2400" dirty="0">
                <a:latin typeface="Times New Roman" panose="02020603050405020304" pitchFamily="18" charset="0"/>
                <a:cs typeface="Times New Roman" panose="02020603050405020304" pitchFamily="18" charset="0"/>
              </a:rPr>
              <a:t>Определить с помощью рулетки местоположение точек измерения упругого прогиба на характерном участке – рас­стояние между испытываемыми точками должно быть не бо­лее 50 м.</a:t>
            </a:r>
          </a:p>
          <a:p>
            <a:pPr marL="457200" lvl="0" indent="-457200">
              <a:buFont typeface="+mj-lt"/>
              <a:buAutoNum type="arabicParenR"/>
            </a:pPr>
            <a:r>
              <a:rPr lang="ru-RU" sz="2400" dirty="0">
                <a:latin typeface="Times New Roman" panose="02020603050405020304" pitchFamily="18" charset="0"/>
                <a:cs typeface="Times New Roman" panose="02020603050405020304" pitchFamily="18" charset="0"/>
              </a:rPr>
              <a:t>Установить гибкий штамп на точку измерения упругого прогиба.</a:t>
            </a:r>
          </a:p>
          <a:p>
            <a:pPr marL="457200" lvl="0" indent="-457200">
              <a:buFont typeface="+mj-lt"/>
              <a:buAutoNum type="arabicParenR"/>
            </a:pPr>
            <a:r>
              <a:rPr lang="ru-RU" sz="2400" dirty="0">
                <a:latin typeface="Times New Roman" panose="02020603050405020304" pitchFamily="18" charset="0"/>
                <a:cs typeface="Times New Roman" panose="02020603050405020304" pitchFamily="18" charset="0"/>
              </a:rPr>
              <a:t>Сделать отверстие в покрытии глубиной 3...4 см на рас­стоянии не более 1 м от точки измерения, заполнить его сме­сью воды и глицерина 3:1, вставить термометр, снять пока­зания температуры и занести в таблицу (табл. 4.3).</a:t>
            </a:r>
          </a:p>
          <a:p>
            <a:pPr marL="0" indent="0">
              <a:buNone/>
            </a:pPr>
            <a:endParaRPr lang="ru-RU" dirty="0"/>
          </a:p>
        </p:txBody>
      </p:sp>
    </p:spTree>
    <p:extLst>
      <p:ext uri="{BB962C8B-B14F-4D97-AF65-F5344CB8AC3E}">
        <p14:creationId xmlns:p14="http://schemas.microsoft.com/office/powerpoint/2010/main" val="1275119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260648"/>
            <a:ext cx="8229600" cy="4104456"/>
          </a:xfrm>
        </p:spPr>
        <p:txBody>
          <a:bodyPr>
            <a:noAutofit/>
          </a:bodyPr>
          <a:lstStyle/>
          <a:p>
            <a:pPr marL="0" indent="0">
              <a:buNone/>
            </a:pPr>
            <a:r>
              <a:rPr lang="ru-RU" sz="1800" dirty="0">
                <a:latin typeface="Times New Roman" panose="02020603050405020304" pitchFamily="18" charset="0"/>
                <a:cs typeface="Times New Roman" panose="02020603050405020304" pitchFamily="18" charset="0"/>
              </a:rPr>
              <a:t>Проведение измерений.</a:t>
            </a:r>
            <a:endParaRPr lang="ru-RU" sz="1800" i="1" dirty="0">
              <a:latin typeface="Times New Roman" panose="02020603050405020304" pitchFamily="18" charset="0"/>
              <a:cs typeface="Times New Roman" panose="02020603050405020304" pitchFamily="18" charset="0"/>
            </a:endParaRPr>
          </a:p>
          <a:p>
            <a:pPr lvl="0"/>
            <a:r>
              <a:rPr lang="ru-RU" sz="1800" dirty="0">
                <a:latin typeface="Times New Roman" panose="02020603050405020304" pitchFamily="18" charset="0"/>
                <a:cs typeface="Times New Roman" panose="02020603050405020304" pitchFamily="18" charset="0"/>
              </a:rPr>
              <a:t>Установить опору прогибомера по центру между спа­ренными колесами гибкого штампа.</a:t>
            </a:r>
          </a:p>
          <a:p>
            <a:pPr lvl="0"/>
            <a:r>
              <a:rPr lang="ru-RU" sz="1800" dirty="0">
                <a:latin typeface="Times New Roman" panose="02020603050405020304" pitchFamily="18" charset="0"/>
                <a:cs typeface="Times New Roman" panose="02020603050405020304" pitchFamily="18" charset="0"/>
              </a:rPr>
              <a:t>Установить опорную подкладку под стержень индика­тора часового типа таким образом, чтобы показания на шкале были в пределах 0,2...0,7 мм.</a:t>
            </a:r>
          </a:p>
          <a:p>
            <a:pPr lvl="0"/>
            <a:r>
              <a:rPr lang="ru-RU" sz="1800" dirty="0">
                <a:latin typeface="Times New Roman" panose="02020603050405020304" pitchFamily="18" charset="0"/>
                <a:cs typeface="Times New Roman" panose="02020603050405020304" pitchFamily="18" charset="0"/>
              </a:rPr>
              <a:t>Выдержать автомобиль на точке до тех пор, пока отсчет по индикатору (</a:t>
            </a:r>
            <a:r>
              <a:rPr lang="en-US" sz="1800" b="1" i="1" dirty="0" err="1">
                <a:latin typeface="Times New Roman" panose="02020603050405020304" pitchFamily="18" charset="0"/>
                <a:cs typeface="Times New Roman" panose="02020603050405020304" pitchFamily="18" charset="0"/>
              </a:rPr>
              <a:t>i</a:t>
            </a:r>
            <a:r>
              <a:rPr lang="ru-RU" sz="1800" b="1" i="1" baseline="-25000" dirty="0">
                <a:latin typeface="Times New Roman" panose="02020603050405020304" pitchFamily="18" charset="0"/>
                <a:cs typeface="Times New Roman" panose="02020603050405020304" pitchFamily="18" charset="0"/>
              </a:rPr>
              <a:t>0</a:t>
            </a:r>
            <a:r>
              <a:rPr lang="ru-RU" sz="1800" dirty="0">
                <a:latin typeface="Times New Roman" panose="02020603050405020304" pitchFamily="18" charset="0"/>
                <a:cs typeface="Times New Roman" panose="02020603050405020304" pitchFamily="18" charset="0"/>
              </a:rPr>
              <a:t>) не будет изменяться.</a:t>
            </a:r>
          </a:p>
          <a:p>
            <a:pPr lvl="0"/>
            <a:r>
              <a:rPr lang="ru-RU" sz="1800" dirty="0">
                <a:latin typeface="Times New Roman" panose="02020603050405020304" pitchFamily="18" charset="0"/>
                <a:cs typeface="Times New Roman" panose="02020603050405020304" pitchFamily="18" charset="0"/>
              </a:rPr>
              <a:t>Значение отсчета зафиксировать с точностью до 0,01 мм и занести показания в таблицу (табл. 4.3).</a:t>
            </a:r>
          </a:p>
          <a:p>
            <a:pPr lvl="0"/>
            <a:r>
              <a:rPr lang="ru-RU" sz="1800" dirty="0">
                <a:latin typeface="Times New Roman" panose="02020603050405020304" pitchFamily="18" charset="0"/>
                <a:cs typeface="Times New Roman" panose="02020603050405020304" pitchFamily="18" charset="0"/>
              </a:rPr>
              <a:t>Продвинуть автомобиль вперед на расстояние не менее 5 м.</a:t>
            </a:r>
          </a:p>
          <a:p>
            <a:r>
              <a:rPr lang="ru-RU" sz="1800" dirty="0">
                <a:latin typeface="Times New Roman" panose="02020603050405020304" pitchFamily="18" charset="0"/>
                <a:cs typeface="Times New Roman" panose="02020603050405020304" pitchFamily="18" charset="0"/>
              </a:rPr>
              <a:t>Дождаться, пока отсчет по индикатору (</a:t>
            </a:r>
            <a:r>
              <a:rPr lang="en-US" sz="1800" b="1" i="1" dirty="0" err="1">
                <a:latin typeface="Times New Roman" panose="02020603050405020304" pitchFamily="18" charset="0"/>
                <a:cs typeface="Times New Roman" panose="02020603050405020304" pitchFamily="18" charset="0"/>
              </a:rPr>
              <a:t>i</a:t>
            </a:r>
            <a:r>
              <a:rPr lang="ru-RU" sz="1800" b="1" i="1" baseline="-25000" dirty="0">
                <a:latin typeface="Times New Roman" panose="02020603050405020304" pitchFamily="18" charset="0"/>
                <a:cs typeface="Times New Roman" panose="02020603050405020304" pitchFamily="18" charset="0"/>
              </a:rPr>
              <a:t>1</a:t>
            </a:r>
            <a:r>
              <a:rPr lang="ru-RU" sz="1800" dirty="0">
                <a:latin typeface="Times New Roman" panose="02020603050405020304" pitchFamily="18" charset="0"/>
                <a:cs typeface="Times New Roman" panose="02020603050405020304" pitchFamily="18" charset="0"/>
              </a:rPr>
              <a:t>) после съезда автомобиля с точки не будет изменяться, значение его зафик­сировать и занести показания в таблицу (табл. 4</a:t>
            </a:r>
            <a:r>
              <a:rPr lang="kk-KZ" sz="1800" dirty="0">
                <a:latin typeface="Times New Roman" panose="02020603050405020304" pitchFamily="18" charset="0"/>
                <a:cs typeface="Times New Roman" panose="02020603050405020304" pitchFamily="18" charset="0"/>
              </a:rPr>
              <a:t>.3</a:t>
            </a:r>
            <a:r>
              <a:rPr lang="ru-RU" sz="1800" dirty="0">
                <a:latin typeface="Times New Roman" panose="02020603050405020304" pitchFamily="18" charset="0"/>
                <a:cs typeface="Times New Roman" panose="02020603050405020304" pitchFamily="18" charset="0"/>
              </a:rPr>
              <a:t>).</a:t>
            </a:r>
          </a:p>
        </p:txBody>
      </p:sp>
      <p:sp>
        <p:nvSpPr>
          <p:cNvPr id="4" name="Прямоугольник 3"/>
          <p:cNvSpPr/>
          <p:nvPr/>
        </p:nvSpPr>
        <p:spPr>
          <a:xfrm>
            <a:off x="653480" y="4695783"/>
            <a:ext cx="6984776" cy="523220"/>
          </a:xfrm>
          <a:prstGeom prst="rect">
            <a:avLst/>
          </a:prstGeom>
        </p:spPr>
        <p:txBody>
          <a:bodyPr wrap="square">
            <a:spAutoFit/>
          </a:bodyPr>
          <a:lstStyle/>
          <a:p>
            <a:pPr indent="450215" algn="just">
              <a:lnSpc>
                <a:spcPts val="1200"/>
              </a:lnSpc>
              <a:spcAft>
                <a:spcPts val="0"/>
              </a:spcAft>
            </a:pPr>
            <a:r>
              <a:rPr lang="ru-RU" dirty="0">
                <a:latin typeface="Times New Roman" panose="02020603050405020304" pitchFamily="18" charset="0"/>
                <a:ea typeface="Calibri" panose="020F0502020204030204" pitchFamily="34" charset="0"/>
                <a:cs typeface="Times New Roman" panose="02020603050405020304" pitchFamily="18" charset="0"/>
              </a:rPr>
              <a:t>Таблица </a:t>
            </a:r>
            <a:r>
              <a:rPr lang="en-US" dirty="0">
                <a:latin typeface="Times New Roman" panose="02020603050405020304" pitchFamily="18" charset="0"/>
                <a:ea typeface="Calibri" panose="020F0502020204030204" pitchFamily="34" charset="0"/>
                <a:cs typeface="Times New Roman" panose="02020603050405020304" pitchFamily="18" charset="0"/>
              </a:rPr>
              <a:t>4</a:t>
            </a:r>
            <a:r>
              <a:rPr lang="ru-RU"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Times New Roman" panose="02020603050405020304" pitchFamily="18" charset="0"/>
              </a:rPr>
              <a:t>3</a:t>
            </a:r>
            <a:endParaRPr lang="ru-RU" sz="1600" i="1" dirty="0">
              <a:latin typeface="Times New Roman" panose="02020603050405020304" pitchFamily="18" charset="0"/>
              <a:ea typeface="Calibri" panose="020F0502020204030204" pitchFamily="34" charset="0"/>
              <a:cs typeface="Times New Roman" panose="02020603050405020304" pitchFamily="18" charset="0"/>
            </a:endParaRPr>
          </a:p>
          <a:p>
            <a:r>
              <a:rPr lang="ru-RU" b="1" dirty="0">
                <a:latin typeface="Times New Roman" panose="02020603050405020304" pitchFamily="18" charset="0"/>
                <a:ea typeface="Calibri" panose="020F0502020204030204" pitchFamily="34" charset="0"/>
                <a:cs typeface="Times New Roman" panose="02020603050405020304" pitchFamily="18" charset="0"/>
              </a:rPr>
              <a:t>Форма для записи результатов измерений прогибов</a:t>
            </a:r>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683568" y="5301208"/>
            <a:ext cx="8053769" cy="1021080"/>
          </a:xfrm>
          <a:prstGeom prst="rect">
            <a:avLst/>
          </a:prstGeom>
        </p:spPr>
      </p:pic>
    </p:spTree>
    <p:extLst>
      <p:ext uri="{BB962C8B-B14F-4D97-AF65-F5344CB8AC3E}">
        <p14:creationId xmlns:p14="http://schemas.microsoft.com/office/powerpoint/2010/main" val="5287558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4568010"/>
            <a:ext cx="8229600" cy="1802904"/>
          </a:xfrm>
        </p:spPr>
        <p:txBody>
          <a:bodyPr>
            <a:normAutofit fontScale="70000" lnSpcReduction="20000"/>
          </a:bodyPr>
          <a:lstStyle/>
          <a:p>
            <a:pPr marL="0" indent="0">
              <a:buNone/>
            </a:pPr>
            <a:r>
              <a:rPr lang="ru-RU" i="1" dirty="0">
                <a:latin typeface="Times New Roman" panose="02020603050405020304" pitchFamily="18" charset="0"/>
                <a:cs typeface="Times New Roman" panose="02020603050405020304" pitchFamily="18" charset="0"/>
              </a:rPr>
              <a:t>Рис. 4.6.</a:t>
            </a:r>
            <a:r>
              <a:rPr lang="ru-RU" dirty="0">
                <a:latin typeface="Times New Roman" panose="02020603050405020304" pitchFamily="18" charset="0"/>
                <a:cs typeface="Times New Roman" panose="02020603050405020304" pitchFamily="18" charset="0"/>
              </a:rPr>
              <a:t> Схема проведения испытания динамическим методом: </a:t>
            </a:r>
            <a:r>
              <a:rPr lang="ru-RU" i="1" dirty="0">
                <a:latin typeface="Times New Roman" panose="02020603050405020304" pitchFamily="18" charset="0"/>
                <a:cs typeface="Times New Roman" panose="02020603050405020304" pitchFamily="18" charset="0"/>
              </a:rPr>
              <a:t>а</a:t>
            </a:r>
            <a:r>
              <a:rPr lang="ru-RU" dirty="0">
                <a:latin typeface="Times New Roman" panose="02020603050405020304" pitchFamily="18" charset="0"/>
                <a:cs typeface="Times New Roman" panose="02020603050405020304" pitchFamily="18" charset="0"/>
              </a:rPr>
              <a:t> — жесткий штамп; </a:t>
            </a:r>
            <a:r>
              <a:rPr lang="ru-RU" i="1" dirty="0">
                <a:latin typeface="Times New Roman" panose="02020603050405020304" pitchFamily="18" charset="0"/>
                <a:cs typeface="Times New Roman" panose="02020603050405020304" pitchFamily="18" charset="0"/>
              </a:rPr>
              <a:t>б —</a:t>
            </a:r>
            <a:r>
              <a:rPr lang="ru-RU" dirty="0">
                <a:latin typeface="Times New Roman" panose="02020603050405020304" pitchFamily="18" charset="0"/>
                <a:cs typeface="Times New Roman" panose="02020603050405020304" pitchFamily="18" charset="0"/>
              </a:rPr>
              <a:t>гибкий штамп;</a:t>
            </a:r>
            <a:endParaRPr lang="ru-RU" b="1" dirty="0">
              <a:latin typeface="Times New Roman" panose="02020603050405020304" pitchFamily="18" charset="0"/>
              <a:cs typeface="Times New Roman" panose="02020603050405020304" pitchFamily="18" charset="0"/>
            </a:endParaRPr>
          </a:p>
          <a:p>
            <a:pPr marL="0" indent="0">
              <a:buNone/>
            </a:pPr>
            <a:r>
              <a:rPr lang="ru-RU" b="1" i="1" dirty="0">
                <a:latin typeface="Times New Roman" panose="02020603050405020304" pitchFamily="18" charset="0"/>
                <a:cs typeface="Times New Roman" panose="02020603050405020304" pitchFamily="18" charset="0"/>
              </a:rPr>
              <a:t>1</a:t>
            </a:r>
            <a:r>
              <a:rPr lang="ru-RU" b="1" dirty="0">
                <a:latin typeface="Times New Roman" panose="02020603050405020304" pitchFamily="18" charset="0"/>
                <a:cs typeface="Times New Roman" panose="02020603050405020304" pitchFamily="18" charset="0"/>
              </a:rPr>
              <a:t> – груз; </a:t>
            </a:r>
            <a:r>
              <a:rPr lang="ru-RU" b="1" i="1" dirty="0">
                <a:latin typeface="Times New Roman" panose="02020603050405020304" pitchFamily="18" charset="0"/>
                <a:cs typeface="Times New Roman" panose="02020603050405020304" pitchFamily="18" charset="0"/>
              </a:rPr>
              <a:t>2 –</a:t>
            </a:r>
            <a:r>
              <a:rPr lang="ru-RU" b="1" dirty="0">
                <a:latin typeface="Times New Roman" panose="02020603050405020304" pitchFamily="18" charset="0"/>
                <a:cs typeface="Times New Roman" panose="02020603050405020304" pitchFamily="18" charset="0"/>
              </a:rPr>
              <a:t> амортизатор; </a:t>
            </a:r>
            <a:r>
              <a:rPr lang="ru-RU" b="1" i="1" dirty="0">
                <a:latin typeface="Times New Roman" panose="02020603050405020304" pitchFamily="18" charset="0"/>
                <a:cs typeface="Times New Roman" panose="02020603050405020304" pitchFamily="18" charset="0"/>
              </a:rPr>
              <a:t>3</a:t>
            </a:r>
            <a:r>
              <a:rPr lang="ru-RU" b="1" dirty="0">
                <a:latin typeface="Times New Roman" panose="02020603050405020304" pitchFamily="18" charset="0"/>
                <a:cs typeface="Times New Roman" panose="02020603050405020304" pitchFamily="18" charset="0"/>
              </a:rPr>
              <a:t> – штамп; </a:t>
            </a:r>
            <a:r>
              <a:rPr lang="ru-RU" b="1" i="1" dirty="0">
                <a:latin typeface="Times New Roman" panose="02020603050405020304" pitchFamily="18" charset="0"/>
                <a:cs typeface="Times New Roman" panose="02020603050405020304" pitchFamily="18" charset="0"/>
              </a:rPr>
              <a:t>4</a:t>
            </a:r>
            <a:r>
              <a:rPr lang="ru-RU" b="1" dirty="0">
                <a:latin typeface="Times New Roman" panose="02020603050405020304" pitchFamily="18" charset="0"/>
                <a:cs typeface="Times New Roman" panose="02020603050405020304" pitchFamily="18" charset="0"/>
              </a:rPr>
              <a:t> – траверса; 5 – устройство для регистрации величины упругого прогиба; </a:t>
            </a:r>
            <a:r>
              <a:rPr lang="ru-RU" b="1" i="1" dirty="0">
                <a:latin typeface="Times New Roman" panose="02020603050405020304" pitchFamily="18" charset="0"/>
                <a:cs typeface="Times New Roman" panose="02020603050405020304" pitchFamily="18" charset="0"/>
              </a:rPr>
              <a:t>6</a:t>
            </a:r>
            <a:r>
              <a:rPr lang="ru-RU" b="1" dirty="0">
                <a:latin typeface="Times New Roman" panose="02020603050405020304" pitchFamily="18" charset="0"/>
                <a:cs typeface="Times New Roman" panose="02020603050405020304" pitchFamily="18" charset="0"/>
              </a:rPr>
              <a:t> – устройство для регистрации нагрузки; 7 – устройство управления процессом, регистрации результа­тов измерений и их записи; </a:t>
            </a:r>
            <a:r>
              <a:rPr lang="ru-RU" b="1" i="1" dirty="0">
                <a:latin typeface="Times New Roman" panose="02020603050405020304" pitchFamily="18" charset="0"/>
                <a:cs typeface="Times New Roman" panose="02020603050405020304" pitchFamily="18" charset="0"/>
              </a:rPr>
              <a:t>8</a:t>
            </a:r>
            <a:r>
              <a:rPr lang="ru-RU" b="1" dirty="0">
                <a:latin typeface="Times New Roman" panose="02020603050405020304" pitchFamily="18" charset="0"/>
                <a:cs typeface="Times New Roman" panose="02020603050405020304" pitchFamily="18" charset="0"/>
              </a:rPr>
              <a:t> – устройство регистрации температуры по­крытия</a:t>
            </a:r>
            <a:endParaRPr lang="ru-RU" dirty="0">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p:txBody>
          <a:bodyPr>
            <a:normAutofit/>
          </a:bodyPr>
          <a:lstStyle/>
          <a:p>
            <a:pPr algn="ctr"/>
            <a:r>
              <a:rPr lang="ru-RU" sz="2200" b="1" dirty="0" smtClean="0">
                <a:effectLst/>
                <a:latin typeface="Times New Roman" panose="02020603050405020304" pitchFamily="18" charset="0"/>
                <a:cs typeface="Times New Roman" panose="02020603050405020304" pitchFamily="18" charset="0"/>
              </a:rPr>
              <a:t>ДИНАМИЧЕСКИЙ МЕТОЛ ИЗМЕРЕНИЯ УПРУГОГО ПРОГИБА (УДН)</a:t>
            </a:r>
            <a:endParaRPr lang="ru-RU" sz="2200" dirty="0">
              <a:latin typeface="Times New Roman" panose="02020603050405020304" pitchFamily="18" charset="0"/>
              <a:cs typeface="Times New Roman" panose="02020603050405020304" pitchFamily="18" charset="0"/>
            </a:endParaRPr>
          </a:p>
        </p:txBody>
      </p:sp>
      <p:pic>
        <p:nvPicPr>
          <p:cNvPr id="4" name="Рисунок 3"/>
          <p:cNvPicPr/>
          <p:nvPr/>
        </p:nvPicPr>
        <p:blipFill>
          <a:blip r:embed="rId2"/>
          <a:stretch>
            <a:fillRect/>
          </a:stretch>
        </p:blipFill>
        <p:spPr>
          <a:xfrm>
            <a:off x="1475656" y="1667296"/>
            <a:ext cx="5940425" cy="2630170"/>
          </a:xfrm>
          <a:prstGeom prst="rect">
            <a:avLst/>
          </a:prstGeom>
        </p:spPr>
      </p:pic>
    </p:spTree>
    <p:extLst>
      <p:ext uri="{BB962C8B-B14F-4D97-AF65-F5344CB8AC3E}">
        <p14:creationId xmlns:p14="http://schemas.microsoft.com/office/powerpoint/2010/main" val="21952450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404664"/>
            <a:ext cx="8229600" cy="5691336"/>
          </a:xfrm>
        </p:spPr>
        <p:txBody>
          <a:bodyPr>
            <a:normAutofit fontScale="85000" lnSpcReduction="20000"/>
          </a:bodyPr>
          <a:lstStyle/>
          <a:p>
            <a:pPr marL="0" indent="0">
              <a:buNone/>
            </a:pPr>
            <a:r>
              <a:rPr lang="ru-RU" dirty="0">
                <a:latin typeface="Times New Roman" panose="02020603050405020304" pitchFamily="18" charset="0"/>
                <a:cs typeface="Times New Roman" panose="02020603050405020304" pitchFamily="18" charset="0"/>
              </a:rPr>
              <a:t>Для проведения измерений применяют установку, вклю­чающую:</a:t>
            </a:r>
          </a:p>
          <a:p>
            <a:pPr lvl="0"/>
            <a:r>
              <a:rPr lang="ru-RU" dirty="0">
                <a:latin typeface="Times New Roman" panose="02020603050405020304" pitchFamily="18" charset="0"/>
                <a:cs typeface="Times New Roman" panose="02020603050405020304" pitchFamily="18" charset="0"/>
              </a:rPr>
              <a:t>гибкий штамп с эквивалентным диаметром отпечатка в ди­намике 37 ± 1 см и давлением в колесе 0,6 ± 0,05 МПа или же­сткий штамп с диаметром 33 ± 1 см с нагрузкой 50 ± 0,5 кН;</a:t>
            </a:r>
          </a:p>
          <a:p>
            <a:pPr lvl="0"/>
            <a:r>
              <a:rPr lang="ru-RU" dirty="0">
                <a:latin typeface="Times New Roman" panose="02020603050405020304" pitchFamily="18" charset="0"/>
                <a:cs typeface="Times New Roman" panose="02020603050405020304" pitchFamily="18" charset="0"/>
              </a:rPr>
              <a:t>устройство управления процессом, регистрации резуль­татов измерений и их записи;</a:t>
            </a:r>
          </a:p>
          <a:p>
            <a:pPr lvl="0"/>
            <a:r>
              <a:rPr lang="ru-RU" dirty="0">
                <a:latin typeface="Times New Roman" panose="02020603050405020304" pitchFamily="18" charset="0"/>
                <a:cs typeface="Times New Roman" panose="02020603050405020304" pitchFamily="18" charset="0"/>
              </a:rPr>
              <a:t>а устройство создания и измерения величины нагрузки;</a:t>
            </a:r>
          </a:p>
          <a:p>
            <a:pPr lvl="0"/>
            <a:r>
              <a:rPr lang="ru-RU" dirty="0">
                <a:latin typeface="Times New Roman" panose="02020603050405020304" pitchFamily="18" charset="0"/>
                <a:cs typeface="Times New Roman" panose="02020603050405020304" pitchFamily="18" charset="0"/>
              </a:rPr>
              <a:t>устройство измерения упругих прогибов с диапазоном измерения 2 мм и точностью 0,02 мм;</a:t>
            </a:r>
          </a:p>
          <a:p>
            <a:pPr lvl="0"/>
            <a:r>
              <a:rPr lang="ru-RU" dirty="0">
                <a:latin typeface="Times New Roman" panose="02020603050405020304" pitchFamily="18" charset="0"/>
                <a:cs typeface="Times New Roman" panose="02020603050405020304" pitchFamily="18" charset="0"/>
              </a:rPr>
              <a:t>рабочее программное обеспечение;</a:t>
            </a:r>
          </a:p>
          <a:p>
            <a:pPr lvl="0"/>
            <a:r>
              <a:rPr lang="ru-RU" dirty="0">
                <a:latin typeface="Times New Roman" panose="02020603050405020304" pitchFamily="18" charset="0"/>
                <a:cs typeface="Times New Roman" panose="02020603050405020304" pitchFamily="18" charset="0"/>
              </a:rPr>
              <a:t>устройство измерения расстояния с точностью до 2 %;</a:t>
            </a:r>
          </a:p>
          <a:p>
            <a:pPr lvl="0"/>
            <a:r>
              <a:rPr lang="ru-RU" dirty="0">
                <a:latin typeface="Times New Roman" panose="02020603050405020304" pitchFamily="18" charset="0"/>
                <a:cs typeface="Times New Roman" panose="02020603050405020304" pitchFamily="18" charset="0"/>
              </a:rPr>
              <a:t>устройство измерения температуры покрытия с диапа­зоном измерения 55 °С и точностью 1 °С;</a:t>
            </a:r>
          </a:p>
          <a:p>
            <a:pPr lvl="0"/>
            <a:r>
              <a:rPr lang="ru-RU" dirty="0">
                <a:latin typeface="Times New Roman" panose="02020603050405020304" pitchFamily="18" charset="0"/>
                <a:cs typeface="Times New Roman" panose="02020603050405020304" pitchFamily="18" charset="0"/>
              </a:rPr>
              <a:t>манометр шинный ручного пользования (для гибкого штам­па) с диапазоном измерения 1 МПа, ценой деления 0,01 МПа;</a:t>
            </a:r>
          </a:p>
          <a:p>
            <a:pPr lvl="0"/>
            <a:r>
              <a:rPr lang="ru-RU" dirty="0">
                <a:latin typeface="Times New Roman" panose="02020603050405020304" pitchFamily="18" charset="0"/>
                <a:cs typeface="Times New Roman" panose="02020603050405020304" pitchFamily="18" charset="0"/>
              </a:rPr>
              <a:t>а глицерин;</a:t>
            </a:r>
          </a:p>
          <a:p>
            <a:r>
              <a:rPr lang="ru-RU" dirty="0">
                <a:latin typeface="Times New Roman" panose="02020603050405020304" pitchFamily="18" charset="0"/>
                <a:cs typeface="Times New Roman" panose="02020603050405020304" pitchFamily="18" charset="0"/>
              </a:rPr>
              <a:t>воду.</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3181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39552" y="620688"/>
            <a:ext cx="8229600" cy="2448272"/>
          </a:xfrm>
        </p:spPr>
        <p:txBody>
          <a:bodyPr>
            <a:normAutofit/>
          </a:bodyPr>
          <a:lstStyle/>
          <a:p>
            <a:pPr marL="0" indent="0">
              <a:buNone/>
            </a:pPr>
            <a:r>
              <a:rPr lang="ru-RU" sz="2200" i="1" dirty="0">
                <a:latin typeface="Times New Roman" panose="02020603050405020304" pitchFamily="18" charset="0"/>
                <a:cs typeface="Times New Roman" panose="02020603050405020304" pitchFamily="18" charset="0"/>
              </a:rPr>
              <a:t>Проведение измерений.</a:t>
            </a:r>
          </a:p>
          <a:p>
            <a:pPr lvl="0"/>
            <a:r>
              <a:rPr lang="ru-RU" sz="2200" dirty="0">
                <a:latin typeface="Times New Roman" panose="02020603050405020304" pitchFamily="18" charset="0"/>
                <a:cs typeface="Times New Roman" panose="02020603050405020304" pitchFamily="18" charset="0"/>
              </a:rPr>
              <a:t>Опустить штамп на испытываемую точку.</a:t>
            </a:r>
          </a:p>
          <a:p>
            <a:pPr lvl="0"/>
            <a:r>
              <a:rPr lang="ru-RU" sz="2200" dirty="0">
                <a:latin typeface="Times New Roman" panose="02020603050405020304" pitchFamily="18" charset="0"/>
                <a:cs typeface="Times New Roman" panose="02020603050405020304" pitchFamily="18" charset="0"/>
              </a:rPr>
              <a:t>Настроить оборудование на требуемую величину на­грузки путем пробного сбрасывания груза на штамп.</a:t>
            </a:r>
          </a:p>
          <a:p>
            <a:pPr lvl="0"/>
            <a:r>
              <a:rPr lang="ru-RU" sz="2200" dirty="0">
                <a:latin typeface="Times New Roman" panose="02020603050405020304" pitchFamily="18" charset="0"/>
                <a:cs typeface="Times New Roman" panose="02020603050405020304" pitchFamily="18" charset="0"/>
              </a:rPr>
              <a:t>Выполнить три измерения упругого прогиба в одной точке.</a:t>
            </a:r>
          </a:p>
          <a:p>
            <a:r>
              <a:rPr lang="ru-RU" sz="2200" dirty="0">
                <a:latin typeface="Times New Roman" panose="02020603050405020304" pitchFamily="18" charset="0"/>
                <a:cs typeface="Times New Roman" panose="02020603050405020304" pitchFamily="18" charset="0"/>
              </a:rPr>
              <a:t>Проконтролировать результаты записанных измерений.</a:t>
            </a:r>
            <a:endParaRPr lang="ru-RU" sz="22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55576" y="3284984"/>
            <a:ext cx="8013576" cy="800219"/>
          </a:xfrm>
          <a:prstGeom prst="rect">
            <a:avLst/>
          </a:prstGeom>
        </p:spPr>
        <p:txBody>
          <a:bodyPr wrap="square">
            <a:spAutoFit/>
          </a:bodyPr>
          <a:lstStyle/>
          <a:p>
            <a:pPr indent="449580">
              <a:lnSpc>
                <a:spcPts val="1200"/>
              </a:lnSpc>
            </a:pPr>
            <a:r>
              <a:rPr lang="ru-RU" i="1" dirty="0">
                <a:latin typeface="Times New Roman" panose="02020603050405020304" pitchFamily="18" charset="0"/>
                <a:ea typeface="Calibri" panose="020F0502020204030204" pitchFamily="34" charset="0"/>
                <a:cs typeface="Century Schoolbook" panose="02040604050505020304" pitchFamily="18" charset="0"/>
              </a:rPr>
              <a:t>Таблица 4.4</a:t>
            </a:r>
            <a:endParaRPr lang="ru-RU" sz="1600" i="1" dirty="0">
              <a:latin typeface="Century Schoolbook" panose="02040604050505020304" pitchFamily="18" charset="0"/>
              <a:ea typeface="Calibri" panose="020F0502020204030204" pitchFamily="34" charset="0"/>
              <a:cs typeface="Century Schoolbook" panose="02040604050505020304" pitchFamily="18" charset="0"/>
            </a:endParaRPr>
          </a:p>
          <a:p>
            <a:r>
              <a:rPr lang="ru-RU" b="1" dirty="0">
                <a:latin typeface="Times New Roman" panose="02020603050405020304" pitchFamily="18" charset="0"/>
                <a:ea typeface="Calibri" panose="020F0502020204030204" pitchFamily="34" charset="0"/>
                <a:cs typeface="Century Schoolbook" panose="02040604050505020304" pitchFamily="18" charset="0"/>
              </a:rPr>
              <a:t>Форма для фиксации результатов измерений упругого прогиба динамическим методом</a:t>
            </a:r>
            <a:endParaRPr lang="ru-RU" dirty="0"/>
          </a:p>
        </p:txBody>
      </p:sp>
      <p:pic>
        <p:nvPicPr>
          <p:cNvPr id="5" name="Рисунок 4"/>
          <p:cNvPicPr>
            <a:picLocks noChangeAspect="1"/>
          </p:cNvPicPr>
          <p:nvPr/>
        </p:nvPicPr>
        <p:blipFill>
          <a:blip r:embed="rId2"/>
          <a:stretch>
            <a:fillRect/>
          </a:stretch>
        </p:blipFill>
        <p:spPr>
          <a:xfrm>
            <a:off x="539552" y="4437112"/>
            <a:ext cx="7980998" cy="1026128"/>
          </a:xfrm>
          <a:prstGeom prst="rect">
            <a:avLst/>
          </a:prstGeom>
        </p:spPr>
      </p:pic>
    </p:spTree>
    <p:extLst>
      <p:ext uri="{BB962C8B-B14F-4D97-AF65-F5344CB8AC3E}">
        <p14:creationId xmlns:p14="http://schemas.microsoft.com/office/powerpoint/2010/main" val="1579917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lvl="0"/>
            <a:r>
              <a:rPr lang="ru-RU" sz="2400" dirty="0">
                <a:latin typeface="Times New Roman" panose="02020603050405020304" pitchFamily="18" charset="0"/>
                <a:cs typeface="Times New Roman" panose="02020603050405020304" pitchFamily="18" charset="0"/>
              </a:rPr>
              <a:t>длиннобазовый прогибомер, или балка Бенкельмана (</a:t>
            </a:r>
            <a:r>
              <a:rPr lang="ru-RU" sz="2400" dirty="0" smtClean="0">
                <a:latin typeface="Times New Roman" panose="02020603050405020304" pitchFamily="18" charset="0"/>
                <a:cs typeface="Times New Roman" panose="02020603050405020304" pitchFamily="18" charset="0"/>
              </a:rPr>
              <a:t>например</a:t>
            </a:r>
            <a:r>
              <a:rPr lang="ru-RU" sz="2400" dirty="0">
                <a:latin typeface="Times New Roman" panose="02020603050405020304" pitchFamily="18" charset="0"/>
                <a:cs typeface="Times New Roman" panose="02020603050405020304" pitchFamily="18" charset="0"/>
              </a:rPr>
              <a:t>, ПД-2.5);</a:t>
            </a:r>
          </a:p>
          <a:p>
            <a:pPr lvl="0"/>
            <a:r>
              <a:rPr lang="ru-RU" sz="2400" dirty="0">
                <a:latin typeface="Times New Roman" panose="02020603050405020304" pitchFamily="18" charset="0"/>
                <a:cs typeface="Times New Roman" panose="02020603050405020304" pitchFamily="18" charset="0"/>
              </a:rPr>
              <a:t>дефлектограф </a:t>
            </a:r>
            <a:r>
              <a:rPr lang="en-US" sz="2400" dirty="0">
                <a:latin typeface="Times New Roman" panose="02020603050405020304" pitchFamily="18" charset="0"/>
                <a:cs typeface="Times New Roman" panose="02020603050405020304" pitchFamily="18" charset="0"/>
              </a:rPr>
              <a:t>Lacroix;</a:t>
            </a:r>
            <a:endParaRPr lang="ru-RU" sz="2400" dirty="0">
              <a:latin typeface="Times New Roman" panose="02020603050405020304" pitchFamily="18" charset="0"/>
              <a:cs typeface="Times New Roman" panose="02020603050405020304" pitchFamily="18" charset="0"/>
            </a:endParaRPr>
          </a:p>
          <a:p>
            <a:pPr lvl="0"/>
            <a:r>
              <a:rPr lang="ru-RU" sz="2400" dirty="0">
                <a:latin typeface="Times New Roman" panose="02020603050405020304" pitchFamily="18" charset="0"/>
                <a:cs typeface="Times New Roman" panose="02020603050405020304" pitchFamily="18" charset="0"/>
              </a:rPr>
              <a:t>установка</a:t>
            </a:r>
            <a:r>
              <a:rPr lang="en-US" sz="2400" dirty="0">
                <a:latin typeface="Times New Roman" panose="02020603050405020304" pitchFamily="18" charset="0"/>
                <a:cs typeface="Times New Roman" panose="02020603050405020304" pitchFamily="18" charset="0"/>
              </a:rPr>
              <a:t> SPA (Seismic Pavement Analizer);</a:t>
            </a:r>
            <a:endParaRPr lang="ru-RU" sz="2400" dirty="0">
              <a:latin typeface="Times New Roman" panose="02020603050405020304" pitchFamily="18" charset="0"/>
              <a:cs typeface="Times New Roman" panose="02020603050405020304" pitchFamily="18" charset="0"/>
            </a:endParaRPr>
          </a:p>
          <a:p>
            <a:pPr lvl="0"/>
            <a:r>
              <a:rPr lang="ru-RU" sz="2400" dirty="0">
                <a:latin typeface="Times New Roman" panose="02020603050405020304" pitchFamily="18" charset="0"/>
                <a:cs typeface="Times New Roman" panose="02020603050405020304" pitchFamily="18" charset="0"/>
              </a:rPr>
              <a:t>установки </a:t>
            </a:r>
            <a:r>
              <a:rPr lang="en-US" sz="2400" dirty="0">
                <a:latin typeface="Times New Roman" panose="02020603050405020304" pitchFamily="18" charset="0"/>
                <a:cs typeface="Times New Roman" panose="02020603050405020304" pitchFamily="18" charset="0"/>
              </a:rPr>
              <a:t>Dynaflect, Road Rater;</a:t>
            </a:r>
            <a:endParaRPr lang="ru-RU" sz="2400" dirty="0">
              <a:latin typeface="Times New Roman" panose="02020603050405020304" pitchFamily="18" charset="0"/>
              <a:cs typeface="Times New Roman" panose="02020603050405020304" pitchFamily="18" charset="0"/>
            </a:endParaRPr>
          </a:p>
          <a:p>
            <a:pPr lvl="0"/>
            <a:r>
              <a:rPr lang="ru-RU" sz="2400" dirty="0">
                <a:latin typeface="Times New Roman" panose="02020603050405020304" pitchFamily="18" charset="0"/>
                <a:cs typeface="Times New Roman" panose="02020603050405020304" pitchFamily="18" charset="0"/>
              </a:rPr>
              <a:t>дефлектометр падающего груза</a:t>
            </a:r>
            <a:r>
              <a:rPr lang="en-US" sz="2400" dirty="0">
                <a:latin typeface="Times New Roman" panose="02020603050405020304" pitchFamily="18" charset="0"/>
                <a:cs typeface="Times New Roman" panose="02020603050405020304" pitchFamily="18" charset="0"/>
              </a:rPr>
              <a:t> (PWD, Falling Weight Deflectometer);</a:t>
            </a:r>
            <a:endParaRPr lang="ru-RU" sz="2400" dirty="0">
              <a:latin typeface="Times New Roman" panose="02020603050405020304" pitchFamily="18" charset="0"/>
              <a:cs typeface="Times New Roman" panose="02020603050405020304" pitchFamily="18" charset="0"/>
            </a:endParaRPr>
          </a:p>
          <a:p>
            <a:pPr lvl="0"/>
            <a:r>
              <a:rPr lang="ru-RU" sz="2400" dirty="0">
                <a:latin typeface="Times New Roman" panose="02020603050405020304" pitchFamily="18" charset="0"/>
                <a:cs typeface="Times New Roman" panose="02020603050405020304" pitchFamily="18" charset="0"/>
              </a:rPr>
              <a:t>установки УДН, УДН-НК;</a:t>
            </a:r>
          </a:p>
          <a:p>
            <a:pPr lvl="0"/>
            <a:r>
              <a:rPr lang="ru-RU" sz="2400" dirty="0">
                <a:latin typeface="Times New Roman" panose="02020603050405020304" pitchFamily="18" charset="0"/>
                <a:cs typeface="Times New Roman" panose="02020603050405020304" pitchFamily="18" charset="0"/>
              </a:rPr>
              <a:t>установка ДИНА-ЗМ;</a:t>
            </a:r>
          </a:p>
          <a:p>
            <a:pPr lvl="0"/>
            <a:r>
              <a:rPr lang="ru-RU" sz="2400" dirty="0">
                <a:latin typeface="Times New Roman" panose="02020603050405020304" pitchFamily="18" charset="0"/>
                <a:cs typeface="Times New Roman" panose="02020603050405020304" pitchFamily="18" charset="0"/>
              </a:rPr>
              <a:t>установка </a:t>
            </a:r>
            <a:r>
              <a:rPr lang="en-US" sz="2400" dirty="0">
                <a:latin typeface="Times New Roman" panose="02020603050405020304" pitchFamily="18" charset="0"/>
                <a:cs typeface="Times New Roman" panose="02020603050405020304" pitchFamily="18" charset="0"/>
              </a:rPr>
              <a:t>TSD</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Traffic Speed Deflectometer</a:t>
            </a:r>
            <a:r>
              <a:rPr lang="ru-RU" sz="2400" dirty="0">
                <a:latin typeface="Times New Roman" panose="02020603050405020304" pitchFamily="18" charset="0"/>
                <a:cs typeface="Times New Roman" panose="02020603050405020304" pitchFamily="18" charset="0"/>
              </a:rPr>
              <a:t>).</a:t>
            </a:r>
          </a:p>
          <a:p>
            <a:pPr marL="0" indent="0">
              <a:buNone/>
            </a:pPr>
            <a:endParaRPr lang="ru-RU" dirty="0"/>
          </a:p>
        </p:txBody>
      </p:sp>
      <p:sp>
        <p:nvSpPr>
          <p:cNvPr id="3" name="Заголовок 2"/>
          <p:cNvSpPr>
            <a:spLocks noGrp="1"/>
          </p:cNvSpPr>
          <p:nvPr>
            <p:ph type="title"/>
          </p:nvPr>
        </p:nvSpPr>
        <p:spPr>
          <a:xfrm>
            <a:off x="457200" y="476672"/>
            <a:ext cx="8229600" cy="936104"/>
          </a:xfrm>
        </p:spPr>
        <p:txBody>
          <a:bodyPr>
            <a:normAutofit fontScale="90000"/>
          </a:bodyPr>
          <a:lstStyle/>
          <a:p>
            <a:pPr algn="ctr"/>
            <a:r>
              <a:rPr lang="ru-RU" sz="2400" b="1" i="1" dirty="0">
                <a:effectLst/>
                <a:latin typeface="Times New Roman" panose="02020603050405020304" pitchFamily="18" charset="0"/>
                <a:cs typeface="Times New Roman" panose="02020603050405020304" pitchFamily="18" charset="0"/>
              </a:rPr>
              <a:t>УСТАНОВКИ ДЛЯ ОЦЕНКИ ПРОЧНОСТИ </a:t>
            </a:r>
            <a:r>
              <a:rPr lang="ru-RU" sz="2400" b="1" i="1" dirty="0" smtClean="0">
                <a:effectLst/>
                <a:latin typeface="Times New Roman" panose="02020603050405020304" pitchFamily="18" charset="0"/>
                <a:cs typeface="Times New Roman" panose="02020603050405020304" pitchFamily="18" charset="0"/>
              </a:rPr>
              <a:t/>
            </a:r>
            <a:br>
              <a:rPr lang="ru-RU" sz="2400" b="1" i="1" dirty="0" smtClean="0">
                <a:effectLst/>
                <a:latin typeface="Times New Roman" panose="02020603050405020304" pitchFamily="18" charset="0"/>
                <a:cs typeface="Times New Roman" panose="02020603050405020304" pitchFamily="18" charset="0"/>
              </a:rPr>
            </a:br>
            <a:r>
              <a:rPr lang="ru-RU" sz="2400" b="1" i="1" dirty="0" smtClean="0">
                <a:effectLst/>
                <a:latin typeface="Times New Roman" panose="02020603050405020304" pitchFamily="18" charset="0"/>
                <a:cs typeface="Times New Roman" panose="02020603050405020304" pitchFamily="18" charset="0"/>
              </a:rPr>
              <a:t>ДОРОЖНЫХ </a:t>
            </a:r>
            <a:r>
              <a:rPr lang="ru-RU" sz="2400" b="1" i="1" dirty="0">
                <a:effectLst/>
                <a:latin typeface="Times New Roman" panose="02020603050405020304" pitchFamily="18" charset="0"/>
                <a:cs typeface="Times New Roman" panose="02020603050405020304" pitchFamily="18" charset="0"/>
              </a:rPr>
              <a:t>ОДЕЖД</a:t>
            </a:r>
            <a:r>
              <a:rPr lang="ru-RU" sz="2400" dirty="0">
                <a:effectLst/>
                <a:latin typeface="Times New Roman" panose="02020603050405020304" pitchFamily="18" charset="0"/>
                <a:cs typeface="Times New Roman" panose="02020603050405020304" pitchFamily="18" charset="0"/>
              </a:rPr>
              <a:t/>
            </a:r>
            <a:br>
              <a:rPr lang="ru-RU" sz="2400" dirty="0">
                <a:effectLst/>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2437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lgn="ctr">
              <a:buNone/>
            </a:pPr>
            <a:r>
              <a:rPr lang="ru-RU" sz="2800" b="1" dirty="0">
                <a:latin typeface="Times New Roman" pitchFamily="18" charset="0"/>
                <a:cs typeface="Times New Roman" pitchFamily="18" charset="0"/>
              </a:rPr>
              <a:t>СТ РК 1279-2004. </a:t>
            </a:r>
            <a:endParaRPr lang="ru-RU" sz="2800" b="1" dirty="0" smtClean="0">
              <a:latin typeface="Times New Roman" pitchFamily="18" charset="0"/>
              <a:cs typeface="Times New Roman" pitchFamily="18" charset="0"/>
            </a:endParaRPr>
          </a:p>
          <a:p>
            <a:pPr marL="0" indent="0" algn="ctr">
              <a:buNone/>
            </a:pPr>
            <a:r>
              <a:rPr lang="ru-RU" sz="2800" b="1" dirty="0" smtClean="0">
                <a:latin typeface="Times New Roman" pitchFamily="18" charset="0"/>
                <a:cs typeface="Times New Roman" pitchFamily="18" charset="0"/>
              </a:rPr>
              <a:t>Дороги </a:t>
            </a:r>
            <a:r>
              <a:rPr lang="ru-RU" sz="2800" b="1" dirty="0">
                <a:latin typeface="Times New Roman" pitchFamily="18" charset="0"/>
                <a:cs typeface="Times New Roman" pitchFamily="18" charset="0"/>
              </a:rPr>
              <a:t>автомобильные и аэродромы. </a:t>
            </a:r>
            <a:endParaRPr lang="ru-RU" sz="2800" dirty="0">
              <a:latin typeface="Times New Roman" pitchFamily="18" charset="0"/>
              <a:cs typeface="Times New Roman" pitchFamily="18" charset="0"/>
            </a:endParaRPr>
          </a:p>
          <a:p>
            <a:pPr marL="0" indent="0" algn="ctr">
              <a:buNone/>
            </a:pPr>
            <a:r>
              <a:rPr lang="kk-KZ" sz="2800" b="1" dirty="0">
                <a:latin typeface="Times New Roman" pitchFamily="18" charset="0"/>
                <a:cs typeface="Times New Roman" pitchFamily="18" charset="0"/>
              </a:rPr>
              <a:t>«</a:t>
            </a:r>
            <a:r>
              <a:rPr lang="ru-RU" sz="2800" b="1" dirty="0">
                <a:latin typeface="Times New Roman" pitchFamily="18" charset="0"/>
                <a:cs typeface="Times New Roman" pitchFamily="18" charset="0"/>
              </a:rPr>
              <a:t>Методы определения шероховатости дорожного покрытия и коэффициента сцепления колес автомобиля с дорожным покрытием</a:t>
            </a:r>
            <a:r>
              <a:rPr lang="kk-KZ" sz="2800" b="1" dirty="0">
                <a:latin typeface="Times New Roman" pitchFamily="18" charset="0"/>
                <a:cs typeface="Times New Roman" pitchFamily="18" charset="0"/>
              </a:rPr>
              <a:t>» </a:t>
            </a:r>
            <a:endParaRPr lang="ru-RU" sz="2800" dirty="0">
              <a:latin typeface="Times New Roman" pitchFamily="18" charset="0"/>
              <a:cs typeface="Times New Roman" pitchFamily="18" charset="0"/>
            </a:endParaRPr>
          </a:p>
          <a:p>
            <a:pPr marL="0" indent="0" algn="ctr">
              <a:buNone/>
            </a:pPr>
            <a:r>
              <a:rPr lang="kk-KZ" sz="2800" b="1" dirty="0">
                <a:latin typeface="Times New Roman" pitchFamily="18" charset="0"/>
                <a:cs typeface="Times New Roman" pitchFamily="18" charset="0"/>
              </a:rPr>
              <a:t>Астана: Госстандарт РК, 2004.</a:t>
            </a:r>
            <a:endParaRPr lang="ru-RU" sz="2800" dirty="0">
              <a:latin typeface="Times New Roman" pitchFamily="18" charset="0"/>
              <a:cs typeface="Times New Roman" pitchFamily="18" charset="0"/>
            </a:endParaRPr>
          </a:p>
          <a:p>
            <a:pPr marL="0" indent="0" algn="just">
              <a:buNone/>
            </a:pPr>
            <a:endParaRPr lang="ru-RU" sz="2800" dirty="0"/>
          </a:p>
        </p:txBody>
      </p:sp>
    </p:spTree>
    <p:extLst>
      <p:ext uri="{BB962C8B-B14F-4D97-AF65-F5344CB8AC3E}">
        <p14:creationId xmlns:p14="http://schemas.microsoft.com/office/powerpoint/2010/main" val="37015087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4437112"/>
            <a:ext cx="8229600" cy="1658888"/>
          </a:xfrm>
        </p:spPr>
        <p:txBody>
          <a:bodyPr>
            <a:normAutofit fontScale="85000" lnSpcReduction="20000"/>
          </a:bodyPr>
          <a:lstStyle/>
          <a:p>
            <a:pPr marL="0" indent="0">
              <a:buNone/>
            </a:pPr>
            <a:r>
              <a:rPr lang="kk-KZ" sz="2800" dirty="0">
                <a:latin typeface="Times New Roman" pitchFamily="18" charset="0"/>
                <a:cs typeface="Times New Roman" pitchFamily="18" charset="0"/>
              </a:rPr>
              <a:t>6.1 – сурет – Төсеме бетінің кедір-бұдырлық түрлері және олардың көрсеткіштері:</a:t>
            </a:r>
            <a:endParaRPr lang="ru-RU" sz="2800" dirty="0">
              <a:latin typeface="Times New Roman" pitchFamily="18" charset="0"/>
              <a:cs typeface="Times New Roman" pitchFamily="18" charset="0"/>
            </a:endParaRPr>
          </a:p>
          <a:p>
            <a:pPr marL="0" indent="0">
              <a:buNone/>
            </a:pPr>
            <a:r>
              <a:rPr lang="kk-KZ" sz="2800" i="1" dirty="0">
                <a:latin typeface="Times New Roman" pitchFamily="18" charset="0"/>
                <a:cs typeface="Times New Roman" pitchFamily="18" charset="0"/>
              </a:rPr>
              <a:t>а- </a:t>
            </a:r>
            <a:r>
              <a:rPr lang="kk-KZ" sz="2800" dirty="0">
                <a:latin typeface="Times New Roman" pitchFamily="18" charset="0"/>
                <a:cs typeface="Times New Roman" pitchFamily="18" charset="0"/>
              </a:rPr>
              <a:t>біркелкі; </a:t>
            </a:r>
            <a:r>
              <a:rPr lang="kk-KZ" sz="2800" i="1" dirty="0">
                <a:latin typeface="Times New Roman" pitchFamily="18" charset="0"/>
                <a:cs typeface="Times New Roman" pitchFamily="18" charset="0"/>
              </a:rPr>
              <a:t>б – </a:t>
            </a:r>
            <a:r>
              <a:rPr lang="kk-KZ" sz="2800" dirty="0">
                <a:latin typeface="Times New Roman" pitchFamily="18" charset="0"/>
                <a:cs typeface="Times New Roman" pitchFamily="18" charset="0"/>
              </a:rPr>
              <a:t>бұдырланған; </a:t>
            </a:r>
            <a:r>
              <a:rPr lang="kk-KZ" sz="2800" i="1" dirty="0">
                <a:latin typeface="Times New Roman" pitchFamily="18" charset="0"/>
                <a:cs typeface="Times New Roman" pitchFamily="18" charset="0"/>
              </a:rPr>
              <a:t>1 – </a:t>
            </a:r>
            <a:r>
              <a:rPr lang="kk-KZ" sz="2800" dirty="0">
                <a:latin typeface="Times New Roman" pitchFamily="18" charset="0"/>
                <a:cs typeface="Times New Roman" pitchFamily="18" charset="0"/>
              </a:rPr>
              <a:t>макро кедір-бұдырлық; </a:t>
            </a:r>
            <a:r>
              <a:rPr lang="kk-KZ" sz="2800" i="1" dirty="0">
                <a:latin typeface="Times New Roman" pitchFamily="18" charset="0"/>
                <a:cs typeface="Times New Roman" pitchFamily="18" charset="0"/>
              </a:rPr>
              <a:t>2 – </a:t>
            </a:r>
            <a:r>
              <a:rPr lang="kk-KZ" sz="2800" dirty="0">
                <a:latin typeface="Times New Roman" pitchFamily="18" charset="0"/>
                <a:cs typeface="Times New Roman" pitchFamily="18" charset="0"/>
              </a:rPr>
              <a:t>микро кедір-бұдырлық; </a:t>
            </a:r>
            <a:r>
              <a:rPr lang="kk-KZ" sz="2800" i="1" dirty="0">
                <a:latin typeface="Times New Roman" pitchFamily="18" charset="0"/>
                <a:cs typeface="Times New Roman" pitchFamily="18" charset="0"/>
              </a:rPr>
              <a:t>z – </a:t>
            </a:r>
            <a:r>
              <a:rPr lang="kk-KZ" sz="2800" dirty="0">
                <a:latin typeface="Times New Roman" pitchFamily="18" charset="0"/>
                <a:cs typeface="Times New Roman" pitchFamily="18" charset="0"/>
              </a:rPr>
              <a:t>дөңестіктің биіктігі; </a:t>
            </a:r>
            <a:r>
              <a:rPr lang="kk-KZ" sz="2800" i="1" dirty="0">
                <a:latin typeface="Times New Roman" pitchFamily="18" charset="0"/>
                <a:cs typeface="Times New Roman" pitchFamily="18" charset="0"/>
              </a:rPr>
              <a:t>h – </a:t>
            </a:r>
            <a:r>
              <a:rPr lang="kk-KZ" sz="2800" dirty="0">
                <a:latin typeface="Times New Roman" pitchFamily="18" charset="0"/>
                <a:cs typeface="Times New Roman" pitchFamily="18" charset="0"/>
              </a:rPr>
              <a:t>ойыс тереңдігі; </a:t>
            </a:r>
            <a:r>
              <a:rPr lang="kk-KZ" sz="2800" i="1" dirty="0">
                <a:latin typeface="Times New Roman" pitchFamily="18" charset="0"/>
                <a:cs typeface="Times New Roman" pitchFamily="18" charset="0"/>
              </a:rPr>
              <a:t>l – </a:t>
            </a:r>
            <a:r>
              <a:rPr lang="kk-KZ" sz="2800" dirty="0">
                <a:latin typeface="Times New Roman" pitchFamily="18" charset="0"/>
                <a:cs typeface="Times New Roman" pitchFamily="18" charset="0"/>
              </a:rPr>
              <a:t>кедір-бұдырлықтар арасы;</a:t>
            </a:r>
            <a:r>
              <a:rPr lang="kk-KZ" sz="2800" i="1" dirty="0">
                <a:latin typeface="Times New Roman" pitchFamily="18" charset="0"/>
                <a:cs typeface="Times New Roman" pitchFamily="18" charset="0"/>
              </a:rPr>
              <a:t> α –</a:t>
            </a:r>
            <a:r>
              <a:rPr lang="kk-KZ" sz="2800" dirty="0">
                <a:latin typeface="Times New Roman" pitchFamily="18" charset="0"/>
                <a:cs typeface="Times New Roman" pitchFamily="18" charset="0"/>
              </a:rPr>
              <a:t> ұшының бұрышы</a:t>
            </a:r>
            <a:endParaRPr lang="ru-RU" sz="2800" dirty="0">
              <a:latin typeface="Times New Roman" pitchFamily="18" charset="0"/>
              <a:cs typeface="Times New Roman" pitchFamily="18" charset="0"/>
            </a:endParaRP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268760"/>
            <a:ext cx="7324725" cy="2457450"/>
          </a:xfrm>
          <a:prstGeom prst="rect">
            <a:avLst/>
          </a:prstGeom>
          <a:noFill/>
          <a:ln>
            <a:noFill/>
          </a:ln>
        </p:spPr>
      </p:pic>
    </p:spTree>
    <p:extLst>
      <p:ext uri="{BB962C8B-B14F-4D97-AF65-F5344CB8AC3E}">
        <p14:creationId xmlns:p14="http://schemas.microsoft.com/office/powerpoint/2010/main" val="491235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845" y="1485900"/>
            <a:ext cx="790575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5366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pPr algn="ctr"/>
            <a:r>
              <a:rPr lang="kk-KZ" b="1" i="1" dirty="0">
                <a:effectLst/>
                <a:latin typeface="Times New Roman" pitchFamily="18" charset="0"/>
                <a:cs typeface="Times New Roman" pitchFamily="18" charset="0"/>
              </a:rPr>
              <a:t>Бақылау құралдары және қосымша жабдықтар</a:t>
            </a:r>
            <a:endParaRPr lang="ru-RU" b="1" dirty="0">
              <a:latin typeface="Times New Roman" pitchFamily="18" charset="0"/>
              <a:cs typeface="Times New Roman" pitchFamily="18" charset="0"/>
            </a:endParaRPr>
          </a:p>
        </p:txBody>
      </p:sp>
      <p:pic>
        <p:nvPicPr>
          <p:cNvPr id="4" name="Рисунок 3" descr="Букл"/>
          <p:cNvPicPr>
            <a:picLocks noChangeAspect="1"/>
          </p:cNvPicPr>
          <p:nvPr/>
        </p:nvPicPr>
        <p:blipFill>
          <a:blip r:embed="rId2">
            <a:extLst>
              <a:ext uri="{28A0092B-C50C-407E-A947-70E740481C1C}">
                <a14:useLocalDpi xmlns:a14="http://schemas.microsoft.com/office/drawing/2010/main" val="0"/>
              </a:ext>
            </a:extLst>
          </a:blip>
          <a:srcRect l="7286" t="58913" r="75354" b="12088"/>
          <a:stretch>
            <a:fillRect/>
          </a:stretch>
        </p:blipFill>
        <p:spPr bwMode="auto">
          <a:xfrm>
            <a:off x="2828924" y="1485900"/>
            <a:ext cx="3894460" cy="4333781"/>
          </a:xfrm>
          <a:prstGeom prst="rect">
            <a:avLst/>
          </a:prstGeom>
          <a:noFill/>
          <a:ln>
            <a:noFill/>
          </a:ln>
        </p:spPr>
      </p:pic>
    </p:spTree>
    <p:extLst>
      <p:ext uri="{BB962C8B-B14F-4D97-AF65-F5344CB8AC3E}">
        <p14:creationId xmlns:p14="http://schemas.microsoft.com/office/powerpoint/2010/main" val="3208420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kk-KZ" b="1" i="1" dirty="0">
                <a:effectLst/>
                <a:latin typeface="Times New Roman" pitchFamily="18" charset="0"/>
                <a:cs typeface="Times New Roman" pitchFamily="18" charset="0"/>
              </a:rPr>
              <a:t>Өлшеу жұмыстарын жүргізу реті</a:t>
            </a:r>
            <a:endParaRPr lang="ru-RU" b="1" dirty="0">
              <a:latin typeface="Times New Roman" pitchFamily="18" charset="0"/>
              <a:cs typeface="Times New Roman" pitchFamily="18" charset="0"/>
            </a:endParaRPr>
          </a:p>
        </p:txBody>
      </p:sp>
      <p:pic>
        <p:nvPicPr>
          <p:cNvPr id="4" name="Рисунок 3" descr="image00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42383" y="1700808"/>
            <a:ext cx="4573715" cy="2588895"/>
          </a:xfrm>
          <a:prstGeom prst="rect">
            <a:avLst/>
          </a:prstGeom>
          <a:noFill/>
          <a:ln>
            <a:noFill/>
          </a:ln>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4869154"/>
            <a:ext cx="2628900"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8782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85000" lnSpcReduction="10000"/>
          </a:bodyPr>
          <a:lstStyle/>
          <a:p>
            <a:pPr lvl="0"/>
            <a:r>
              <a:rPr lang="kk-KZ" dirty="0"/>
              <a:t>сынақ  жұмыстары жүргізілетін телімнің толық атауы және оның техникалық эксплуатациялық сипаттариалары;  </a:t>
            </a:r>
            <a:endParaRPr lang="ru-RU" dirty="0"/>
          </a:p>
          <a:p>
            <a:pPr lvl="0"/>
            <a:r>
              <a:rPr lang="kk-KZ" dirty="0"/>
              <a:t>сыналатын телім ұзындығы; </a:t>
            </a:r>
            <a:endParaRPr lang="ru-RU" dirty="0"/>
          </a:p>
          <a:p>
            <a:pPr lvl="0"/>
            <a:r>
              <a:rPr lang="kk-KZ" dirty="0"/>
              <a:t>сынақ жүргізілген күн мен уақыт; </a:t>
            </a:r>
            <a:r>
              <a:rPr lang="ru-RU" dirty="0"/>
              <a:t>  </a:t>
            </a:r>
          </a:p>
          <a:p>
            <a:pPr lvl="0"/>
            <a:r>
              <a:rPr lang="kk-KZ" dirty="0"/>
              <a:t>табиғи шарттар</a:t>
            </a:r>
            <a:r>
              <a:rPr lang="ru-RU" dirty="0"/>
              <a:t>; </a:t>
            </a:r>
          </a:p>
          <a:p>
            <a:pPr lvl="0"/>
            <a:r>
              <a:rPr lang="kk-KZ" dirty="0"/>
              <a:t>жол жамылғысы төсемесінің түрі</a:t>
            </a:r>
            <a:r>
              <a:rPr lang="ru-RU" dirty="0"/>
              <a:t>; </a:t>
            </a:r>
          </a:p>
          <a:p>
            <a:pPr lvl="0"/>
            <a:r>
              <a:rPr lang="kk-KZ" dirty="0"/>
              <a:t>төсеме бетінің жағдайы (кірленеуі, тазалау мүмкінділігі) </a:t>
            </a:r>
            <a:endParaRPr lang="ru-RU" dirty="0"/>
          </a:p>
          <a:p>
            <a:pPr lvl="0"/>
            <a:r>
              <a:rPr lang="kk-KZ" dirty="0"/>
              <a:t>төсемеде бар бүлінулер түрлері;  </a:t>
            </a:r>
            <a:endParaRPr lang="ru-RU" dirty="0"/>
          </a:p>
          <a:p>
            <a:pPr lvl="0"/>
            <a:r>
              <a:rPr lang="kk-KZ" dirty="0"/>
              <a:t>жолтабан болуы</a:t>
            </a:r>
            <a:r>
              <a:rPr lang="ru-RU" dirty="0"/>
              <a:t>; </a:t>
            </a:r>
          </a:p>
          <a:p>
            <a:pPr lvl="0"/>
            <a:r>
              <a:rPr lang="kk-KZ" dirty="0"/>
              <a:t>бойлық еңістік мәні</a:t>
            </a:r>
            <a:r>
              <a:rPr lang="ru-RU" dirty="0"/>
              <a:t>; </a:t>
            </a:r>
          </a:p>
          <a:p>
            <a:pPr lvl="0"/>
            <a:r>
              <a:rPr lang="kk-KZ" dirty="0"/>
              <a:t> ілініс коэффициентінің мәні</a:t>
            </a:r>
            <a:r>
              <a:rPr lang="ru-RU" dirty="0"/>
              <a:t>; </a:t>
            </a:r>
          </a:p>
          <a:p>
            <a:r>
              <a:rPr lang="ru-RU" dirty="0"/>
              <a:t> </a:t>
            </a:r>
            <a:r>
              <a:rPr lang="kk-KZ" dirty="0"/>
              <a:t>кедір-бұдырлықтың орташа тереңдігі.</a:t>
            </a:r>
            <a:endParaRPr lang="ru-RU" dirty="0"/>
          </a:p>
        </p:txBody>
      </p:sp>
      <p:sp>
        <p:nvSpPr>
          <p:cNvPr id="3" name="Заголовок 2"/>
          <p:cNvSpPr>
            <a:spLocks noGrp="1"/>
          </p:cNvSpPr>
          <p:nvPr>
            <p:ph type="title"/>
          </p:nvPr>
        </p:nvSpPr>
        <p:spPr/>
        <p:txBody>
          <a:bodyPr>
            <a:normAutofit/>
          </a:bodyPr>
          <a:lstStyle/>
          <a:p>
            <a:r>
              <a:rPr lang="kk-KZ" b="1" i="1" dirty="0" smtClean="0">
                <a:effectLst/>
                <a:latin typeface="Times New Roman" pitchFamily="18" charset="0"/>
                <a:cs typeface="Times New Roman" pitchFamily="18" charset="0"/>
              </a:rPr>
              <a:t>Сынақ </a:t>
            </a:r>
            <a:r>
              <a:rPr lang="kk-KZ" b="1" i="1" dirty="0">
                <a:effectLst/>
                <a:latin typeface="Times New Roman" pitchFamily="18" charset="0"/>
                <a:cs typeface="Times New Roman" pitchFamily="18" charset="0"/>
              </a:rPr>
              <a:t>нәтижелерін тапсыру реті</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3494130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2051720" y="875331"/>
            <a:ext cx="4777740" cy="5201222"/>
          </a:xfrm>
          <a:prstGeom prst="rect">
            <a:avLst/>
          </a:prstGeom>
        </p:spPr>
      </p:pic>
    </p:spTree>
    <p:extLst>
      <p:ext uri="{BB962C8B-B14F-4D97-AF65-F5344CB8AC3E}">
        <p14:creationId xmlns:p14="http://schemas.microsoft.com/office/powerpoint/2010/main" val="1928840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259632" y="908720"/>
            <a:ext cx="6703695" cy="4841558"/>
          </a:xfrm>
          <a:prstGeom prst="rect">
            <a:avLst/>
          </a:prstGeom>
        </p:spPr>
      </p:pic>
    </p:spTree>
    <p:extLst>
      <p:ext uri="{BB962C8B-B14F-4D97-AF65-F5344CB8AC3E}">
        <p14:creationId xmlns:p14="http://schemas.microsoft.com/office/powerpoint/2010/main" val="6121932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100</TotalTime>
  <Words>1807</Words>
  <Application>Microsoft Office PowerPoint</Application>
  <PresentationFormat>Экран (4:3)</PresentationFormat>
  <Paragraphs>141</Paragraphs>
  <Slides>28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28</vt:i4>
      </vt:variant>
    </vt:vector>
  </HeadingPairs>
  <TitlesOfParts>
    <vt:vector size="34" baseType="lpstr">
      <vt:lpstr>Calibri</vt:lpstr>
      <vt:lpstr>Century Schoolbook</vt:lpstr>
      <vt:lpstr>Constantia</vt:lpstr>
      <vt:lpstr>Times New Roman</vt:lpstr>
      <vt:lpstr>Wingdings 2</vt:lpstr>
      <vt:lpstr>Бумажная</vt:lpstr>
      <vt:lpstr>ЦЕЛЬ И ЗАДАЧИ ДИАГНОСТИКИ АВТОМОБИЛЬНЫХ ДОРОГ</vt:lpstr>
      <vt:lpstr>Презентация PowerPoint</vt:lpstr>
      <vt:lpstr>Презентация PowerPoint</vt:lpstr>
      <vt:lpstr>ЗАДАЧИ, РЕШАЕМЫЕ НА ОСНОВЕ РЕЗУЛЬТАТОВ ДИАГНОСТИКИ:</vt:lpstr>
      <vt:lpstr>Презентация PowerPoint</vt:lpstr>
      <vt:lpstr>Диагностику, оценку качества и состояния автомобильных дорог производят:</vt:lpstr>
      <vt:lpstr>Презентация PowerPoint</vt:lpstr>
      <vt:lpstr>Полные первичные обследования проводят, как правило, в следующей последовательности: </vt:lpstr>
      <vt:lpstr>ПРОЧНОСТЬ ДОРОЖНОЙ ОДЕЖДЫ И МЕТОДЫ ЕЕ ОПРЕДЕЛЕНИЯ </vt:lpstr>
      <vt:lpstr>Таблица 4.1 – Значение коэффициентов прочности дорожных одежд при заданных уровнях надежности (СН РК 3.03-19-2006, таблица 6.1)</vt:lpstr>
      <vt:lpstr>Таблица 4.2 Очередность выбора участков для детального обследования </vt:lpstr>
      <vt:lpstr>Презентация PowerPoint</vt:lpstr>
      <vt:lpstr>Презентация PowerPoint</vt:lpstr>
      <vt:lpstr>Презентация PowerPoint</vt:lpstr>
      <vt:lpstr>Презентация PowerPoint</vt:lpstr>
      <vt:lpstr>Презентация PowerPoint</vt:lpstr>
      <vt:lpstr>ДИНАМИЧЕСКИЙ МЕТОЛ ИЗМЕРЕНИЯ УПРУГОГО ПРОГИБА (УДН)</vt:lpstr>
      <vt:lpstr>Презентация PowerPoint</vt:lpstr>
      <vt:lpstr>Презентация PowerPoint</vt:lpstr>
      <vt:lpstr>УСТАНОВКИ ДЛЯ ОЦЕНКИ ПРОЧНОСТИ  ДОРОЖНЫХ ОДЕЖД </vt:lpstr>
      <vt:lpstr>Презентация PowerPoint</vt:lpstr>
      <vt:lpstr>Презентация PowerPoint</vt:lpstr>
      <vt:lpstr>Презентация PowerPoint</vt:lpstr>
      <vt:lpstr>Бақылау құралдары және қосымша жабдықтар</vt:lpstr>
      <vt:lpstr>Өлшеу жұмыстарын жүргізу реті</vt:lpstr>
      <vt:lpstr>Сынақ нәтижелерін тапсыру реті</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Bakytbek</cp:lastModifiedBy>
  <cp:revision>14</cp:revision>
  <dcterms:created xsi:type="dcterms:W3CDTF">2017-02-13T16:11:35Z</dcterms:created>
  <dcterms:modified xsi:type="dcterms:W3CDTF">2018-02-27T17:14:39Z</dcterms:modified>
</cp:coreProperties>
</file>